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2"/>
  </p:notesMasterIdLst>
  <p:sldIdLst>
    <p:sldId id="258" r:id="rId5"/>
    <p:sldId id="256" r:id="rId6"/>
    <p:sldId id="257" r:id="rId7"/>
    <p:sldId id="259" r:id="rId8"/>
    <p:sldId id="295" r:id="rId9"/>
    <p:sldId id="291" r:id="rId10"/>
    <p:sldId id="260" r:id="rId11"/>
    <p:sldId id="303" r:id="rId12"/>
    <p:sldId id="305" r:id="rId13"/>
    <p:sldId id="292" r:id="rId14"/>
    <p:sldId id="261" r:id="rId15"/>
    <p:sldId id="262" r:id="rId16"/>
    <p:sldId id="264" r:id="rId17"/>
    <p:sldId id="263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6" r:id="rId29"/>
    <p:sldId id="301" r:id="rId30"/>
    <p:sldId id="298" r:id="rId31"/>
    <p:sldId id="277" r:id="rId32"/>
    <p:sldId id="278" r:id="rId33"/>
    <p:sldId id="279" r:id="rId34"/>
    <p:sldId id="280" r:id="rId35"/>
    <p:sldId id="282" r:id="rId36"/>
    <p:sldId id="275" r:id="rId37"/>
    <p:sldId id="283" r:id="rId38"/>
    <p:sldId id="304" r:id="rId39"/>
    <p:sldId id="300" r:id="rId40"/>
    <p:sldId id="284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2C58"/>
    <a:srgbClr val="002259"/>
    <a:srgbClr val="002E83"/>
    <a:srgbClr val="002B83"/>
    <a:srgbClr val="072383"/>
    <a:srgbClr val="293782"/>
    <a:srgbClr val="141283"/>
    <a:srgbClr val="0017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548"/>
    <p:restoredTop sz="94666"/>
  </p:normalViewPr>
  <p:slideViewPr>
    <p:cSldViewPr snapToGrid="0" snapToObjects="1" showGuides="1">
      <p:cViewPr varScale="1">
        <p:scale>
          <a:sx n="81" d="100"/>
          <a:sy n="81" d="100"/>
        </p:scale>
        <p:origin x="208" y="888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9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059430-1662-094F-8609-E4673F10A878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743278-E520-FC4D-9224-26D59C5BB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998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4845A-CFEF-0B45-A088-EC48C0A277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10B1B8-D7DA-A841-96F2-BC56FCDA38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60CE17-9CCF-E243-A6DF-0AA8CBE3D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7DA26-E4F4-3A42-A160-9B455F9AFE8D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982B9-A309-FC4D-A4EE-CC9E2FED0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B2A9E-2647-0B42-8BCE-8CF51036C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361B7-934D-8748-8D4D-F2CDEF4E8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929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2683B-C52D-C748-A820-D6978D36D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01E71-5FBC-244F-B7DC-23E420692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76D5A2-93FC-4945-A47B-A2D6B1119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7DA26-E4F4-3A42-A160-9B455F9AFE8D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661542-24AA-8C4E-843A-17D4C228D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272EE-BC80-5141-988E-EF86F4B7D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361B7-934D-8748-8D4D-F2CDEF4E8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021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FD661-BCA6-B343-AD73-7ADE1E68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E4A58F-B9FE-B842-88D4-1A5B4BB666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5B558-D8D3-5349-86B0-B981E74E9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7DA26-E4F4-3A42-A160-9B455F9AFE8D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CB89B-16B1-9E4B-B312-ACD88A76F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B1C064-F6D0-D342-A339-64EEB4C5D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361B7-934D-8748-8D4D-F2CDEF4E8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243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2D323-88E2-3246-AC6A-3331348A9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B99CD-038C-E048-A9CB-EEAC29CCD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C6A76F-D168-5441-B2A7-E567A65543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55C68-844D-3C44-AC56-8D8286F88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7DA26-E4F4-3A42-A160-9B455F9AFE8D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6D62EE-9106-1C4A-9926-39E62BE99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2932DB-BAD5-B847-8E44-40BF3DE5D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361B7-934D-8748-8D4D-F2CDEF4E8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08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70F39-9557-1046-B044-6A2032F3C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286D6-D9FB-D846-866C-4F2F6C83F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EAC9F9-BA0B-804A-98C1-B62C60B15A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CBF79F-1919-EC43-B6CD-F54519DEDC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9EF2BE-4F4F-4A41-BCFD-F9A6B07F13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863DEA-2B69-9947-B9FB-6881896D8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7DA26-E4F4-3A42-A160-9B455F9AFE8D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EF3E87-B0E9-E44C-864B-811B23AD1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8B07F5-8FEA-3145-AC21-F854F7789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361B7-934D-8748-8D4D-F2CDEF4E8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79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C5BE3-E56A-4B43-BB3E-3409968B9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B874F0-FFE0-444A-A091-4CF91F41F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7DA26-E4F4-3A42-A160-9B455F9AFE8D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F72771-5AE6-1E49-9ABD-DB14D9DCE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BFA01C-C249-A84E-A9F5-254AF1EA5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361B7-934D-8748-8D4D-F2CDEF4E8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032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36218B-C3BB-904E-BCA1-6B38FD9B8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7DA26-E4F4-3A42-A160-9B455F9AFE8D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CA2CFA-6AD0-864C-BC7B-AE260620A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3D607F-B591-4A47-BBEB-22F8172E2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361B7-934D-8748-8D4D-F2CDEF4E8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497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CE816-004B-9941-8A24-2D1C18858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A75EC-8125-E049-9B9C-CFB59D4EA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E0B59A-0806-C045-90C5-A09A5639E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495627-8D12-8244-A696-EE6A638DE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7DA26-E4F4-3A42-A160-9B455F9AFE8D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A4A28A-C1A1-1446-AF66-0C5F2F11E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0074D1-5879-CC4D-8F21-B5E3A3613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361B7-934D-8748-8D4D-F2CDEF4E8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003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C542D-95F3-5844-A35F-DDE30A880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521C14-A381-9A4E-8C34-47B314FC8D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1DFE0-5E72-8646-AD73-57E05CEFA8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9A469D-4CA3-9144-987F-211FCC78C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7DA26-E4F4-3A42-A160-9B455F9AFE8D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6FA554-8F47-1F49-B9D6-411CEC730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D69DFA-AB70-2147-8E1F-4BCA40F78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361B7-934D-8748-8D4D-F2CDEF4E8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551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FDAE0-7239-2543-B092-58C9207A6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DC2532-E064-8E4A-8420-59670E7A4B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8AA77A-4A0B-FF49-A9F4-33C79CAB8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7DA26-E4F4-3A42-A160-9B455F9AFE8D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B6E1C-3B64-8647-8326-D13C6E99C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8C526A-4C68-E042-A379-E9D378007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361B7-934D-8748-8D4D-F2CDEF4E8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562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764A84-7C5F-8D43-97BE-2EB5A6C57A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8DA464-E69D-E54A-910B-54CA46ADFD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BD94B-87EA-6141-95B8-E4AE1AD06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7DA26-E4F4-3A42-A160-9B455F9AFE8D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C207DF-7B5C-994B-B675-1C263D4C2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0CA97-C54F-564D-98F8-264BA5F30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361B7-934D-8748-8D4D-F2CDEF4E8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964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B95F3-8D69-0147-A8A8-D57C574C7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FB5239-F6F5-E545-8448-51C812781A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65C0A-B8E0-1749-B76E-7FDD049C0B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7DA26-E4F4-3A42-A160-9B455F9AFE8D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A953C7-1A80-2F4C-9964-3CAC4C6E74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6B71B-1B3D-024F-B45A-2821B36AF6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361B7-934D-8748-8D4D-F2CDEF4E8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349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eQqkd4cwJAU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49C85D-B676-1448-940E-E7E3EB3D263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0800" y="-20891"/>
            <a:ext cx="12293600" cy="68997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50F3AF3-92AE-AD47-9717-E02571C1E480}"/>
              </a:ext>
            </a:extLst>
          </p:cNvPr>
          <p:cNvSpPr txBox="1"/>
          <p:nvPr/>
        </p:nvSpPr>
        <p:spPr>
          <a:xfrm>
            <a:off x="237507" y="2828835"/>
            <a:ext cx="42873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CROESO / WELCOME</a:t>
            </a:r>
          </a:p>
          <a:p>
            <a:r>
              <a:rPr lang="en-US" sz="3600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FAST TRACK ADVENTURE PRO</a:t>
            </a:r>
          </a:p>
        </p:txBody>
      </p:sp>
    </p:spTree>
    <p:extLst>
      <p:ext uri="{BB962C8B-B14F-4D97-AF65-F5344CB8AC3E}">
        <p14:creationId xmlns:p14="http://schemas.microsoft.com/office/powerpoint/2010/main" val="745179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6B237A-42B9-CD4F-891B-BFDAD51FF05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0800" y="-28576"/>
            <a:ext cx="12293600" cy="6915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8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E004FE-5ADF-5948-B805-4CB937BDBCD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5674" y="442057"/>
            <a:ext cx="1308807" cy="132496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BD6F5A4-3943-904F-90EF-17DEA1E6A284}"/>
              </a:ext>
            </a:extLst>
          </p:cNvPr>
          <p:cNvSpPr/>
          <p:nvPr/>
        </p:nvSpPr>
        <p:spPr>
          <a:xfrm>
            <a:off x="548497" y="566694"/>
            <a:ext cx="93813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WORKING TOWARDS NATIONALLY RECOGNISED QUALIFICATIONS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8F8DC4-3FC8-A54B-AF07-89BBF81FE4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6006" y="2539999"/>
            <a:ext cx="2994594" cy="20320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00AA304-77B9-0345-9AE8-31076D88825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97644" y="2639996"/>
            <a:ext cx="3854846" cy="183200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AE3DF27-EE02-9647-8B89-19CBFF562FD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23635" y="2329964"/>
            <a:ext cx="2896203" cy="21980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30B7964-519F-4C41-BDBB-D54DC3BF82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3393" y="4837272"/>
            <a:ext cx="2556685" cy="153401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321D990-2C78-5448-8D91-4C72F385E0F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1056" y="4698614"/>
            <a:ext cx="3068022" cy="167267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F719940-2B4E-CD4E-B98D-2C3DA460AD9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1441" y="4698614"/>
            <a:ext cx="2896203" cy="166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94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BE5AE65-49F8-0248-A4C3-7CC35B00B7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8205" y="0"/>
            <a:ext cx="1244841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6574B1-F8EA-034F-A0B5-B982ADD65925}"/>
              </a:ext>
            </a:extLst>
          </p:cNvPr>
          <p:cNvSpPr/>
          <p:nvPr/>
        </p:nvSpPr>
        <p:spPr>
          <a:xfrm>
            <a:off x="429964" y="575731"/>
            <a:ext cx="35175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LIVE IN A GREAT PLACE </a:t>
            </a:r>
          </a:p>
        </p:txBody>
      </p:sp>
    </p:spTree>
    <p:extLst>
      <p:ext uri="{BB962C8B-B14F-4D97-AF65-F5344CB8AC3E}">
        <p14:creationId xmlns:p14="http://schemas.microsoft.com/office/powerpoint/2010/main" val="343765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0" fill="hold"/>
                                        <p:tgtEl>
                                          <p:spTgt spid="6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AF5B314-B845-7AB8-3DC5-68C32D589DE6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none" strike="noStrike" dirty="0">
                <a:solidFill>
                  <a:srgbClr val="FFFFFF"/>
                </a:solidFill>
                <a:effectLst/>
                <a:latin typeface="YouTube Noto"/>
                <a:hlinkClick r:id="rId2"/>
              </a:rPr>
              <a:t>https://youtu.be/eQqkd4cwJAU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B194A5-E21A-8006-A029-3F724904EFDB}"/>
              </a:ext>
            </a:extLst>
          </p:cNvPr>
          <p:cNvSpPr/>
          <p:nvPr/>
        </p:nvSpPr>
        <p:spPr>
          <a:xfrm>
            <a:off x="548497" y="566694"/>
            <a:ext cx="93813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‘</a:t>
            </a:r>
            <a:r>
              <a:rPr lang="en-US" sz="3600" dirty="0" err="1">
                <a:solidFill>
                  <a:srgbClr val="C00000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Plas</a:t>
            </a:r>
            <a:r>
              <a:rPr lang="en-US" sz="3600" dirty="0">
                <a:solidFill>
                  <a:srgbClr val="C00000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 y </a:t>
            </a:r>
            <a:r>
              <a:rPr lang="en-US" sz="3600" dirty="0" err="1">
                <a:solidFill>
                  <a:srgbClr val="C00000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Brenin</a:t>
            </a:r>
            <a:r>
              <a:rPr lang="en-US" sz="3600" dirty="0">
                <a:solidFill>
                  <a:srgbClr val="C00000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 - Why </a:t>
            </a:r>
            <a:r>
              <a:rPr lang="en-US" sz="3600" dirty="0" err="1">
                <a:solidFill>
                  <a:srgbClr val="C00000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Snowdonia</a:t>
            </a:r>
            <a:r>
              <a:rPr lang="en-US" sz="3600" dirty="0">
                <a:solidFill>
                  <a:srgbClr val="C00000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’ Video</a:t>
            </a:r>
          </a:p>
        </p:txBody>
      </p:sp>
    </p:spTree>
    <p:extLst>
      <p:ext uri="{BB962C8B-B14F-4D97-AF65-F5344CB8AC3E}">
        <p14:creationId xmlns:p14="http://schemas.microsoft.com/office/powerpoint/2010/main" val="118994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E95F9F-FBEF-3545-BFBA-D270AB61362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48534"/>
            <a:ext cx="12234723" cy="815506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4BCCCB9-AB20-2E40-83A4-CAEA7F04A106}"/>
              </a:ext>
            </a:extLst>
          </p:cNvPr>
          <p:cNvSpPr/>
          <p:nvPr/>
        </p:nvSpPr>
        <p:spPr>
          <a:xfrm>
            <a:off x="294496" y="355598"/>
            <a:ext cx="72996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TRAINED BY THE HIGHEST LEVEL OF INSTRUCTORS</a:t>
            </a:r>
          </a:p>
        </p:txBody>
      </p:sp>
    </p:spTree>
    <p:extLst>
      <p:ext uri="{BB962C8B-B14F-4D97-AF65-F5344CB8AC3E}">
        <p14:creationId xmlns:p14="http://schemas.microsoft.com/office/powerpoint/2010/main" val="330117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C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FE07173-3DA2-384A-9632-8C16FC29274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9406" y="-46598"/>
            <a:ext cx="6292594" cy="690459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5564" y="674400"/>
            <a:ext cx="5264357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DIN Condensed" panose="020B0606040000020204" pitchFamily="34" charset="77"/>
                <a:ea typeface="DIN Condensed" panose="020B0606040000020204" pitchFamily="34" charset="77"/>
              </a:rPr>
              <a:t>4 months of intensive training developing skills in a range of activities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DIN Condensed Bold"/>
                <a:cs typeface="DIN Condensed Bold"/>
              </a:rPr>
              <a:t>5 Days a week instruction</a:t>
            </a:r>
          </a:p>
          <a:p>
            <a:pPr marL="457200" indent="-457200">
              <a:buFont typeface="Arial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DIN Condensed Bold"/>
                <a:cs typeface="DIN Condensed Bold"/>
              </a:rPr>
              <a:t>80 Days instruction</a:t>
            </a:r>
          </a:p>
          <a:p>
            <a:pPr marL="457200" indent="-457200">
              <a:buFont typeface="Arial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DIN Condensed Bold"/>
                <a:cs typeface="DIN Condensed Bold"/>
              </a:rPr>
              <a:t>Full board 5 days a week</a:t>
            </a:r>
          </a:p>
          <a:p>
            <a:pPr marL="457200" indent="-457200">
              <a:buFont typeface="Arial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DIN Condensed Bold"/>
                <a:cs typeface="DIN Condensed Bold"/>
              </a:rPr>
              <a:t>Accommodation 7 days a week</a:t>
            </a:r>
          </a:p>
          <a:p>
            <a:pPr marL="457200" indent="-457200">
              <a:buFont typeface="Arial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DIN Condensed Bold"/>
                <a:cs typeface="DIN Condensed Bold"/>
              </a:rPr>
              <a:t>Consolidation week</a:t>
            </a:r>
          </a:p>
          <a:p>
            <a:pPr marL="457200" indent="-457200">
              <a:buFont typeface="Arial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DIN Condensed Bold"/>
                <a:cs typeface="DIN Condensed Bold"/>
              </a:rPr>
              <a:t>Credits</a:t>
            </a:r>
          </a:p>
          <a:p>
            <a:pPr marL="457200" indent="-457200">
              <a:buFont typeface="Arial"/>
              <a:buChar char="•"/>
            </a:pPr>
            <a:endParaRPr lang="en-US" sz="3200" b="1" dirty="0">
              <a:solidFill>
                <a:schemeClr val="bg1"/>
              </a:solidFill>
              <a:latin typeface="DIN Condensed Bold"/>
              <a:cs typeface="DIN Condensed Bold"/>
            </a:endParaRPr>
          </a:p>
          <a:p>
            <a:pPr marL="457200" indent="-457200">
              <a:buFont typeface="Arial"/>
              <a:buChar char="•"/>
            </a:pPr>
            <a:endParaRPr lang="en-US" sz="3200" b="1" dirty="0">
              <a:latin typeface="DIN Condensed Bold"/>
              <a:cs typeface="DIN Condensed Bold"/>
            </a:endParaRPr>
          </a:p>
          <a:p>
            <a:pPr marL="457200" indent="-457200">
              <a:buFont typeface="Arial"/>
              <a:buChar char="•"/>
            </a:pPr>
            <a:endParaRPr lang="en-US" sz="3200" b="1" dirty="0">
              <a:latin typeface="DIN Condensed Bold"/>
              <a:cs typeface="DIN Condensed Bold"/>
            </a:endParaRPr>
          </a:p>
          <a:p>
            <a:pPr marL="457200" indent="-457200">
              <a:buFont typeface="Arial"/>
              <a:buChar char="•"/>
            </a:pPr>
            <a:endParaRPr lang="en-US" sz="3200" b="1" dirty="0">
              <a:latin typeface="DIN Condensed Bold"/>
              <a:cs typeface="DIN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1757537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C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A picture containing indoor, wall, toilet&#10;&#10;Description automatically generated">
            <a:extLst>
              <a:ext uri="{FF2B5EF4-FFF2-40B4-BE49-F238E27FC236}">
                <a16:creationId xmlns:a16="http://schemas.microsoft.com/office/drawing/2014/main" id="{B517BADC-115D-2F4C-B5FB-E6EBFA4AEE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06407" y="206407"/>
            <a:ext cx="3383279" cy="2970465"/>
          </a:xfrm>
          <a:prstGeom prst="rect">
            <a:avLst/>
          </a:prstGeom>
        </p:spPr>
      </p:pic>
      <p:pic>
        <p:nvPicPr>
          <p:cNvPr id="12" name="Picture 11" descr="A picture containing indoor, different&#10;&#10;Description automatically generated">
            <a:extLst>
              <a:ext uri="{FF2B5EF4-FFF2-40B4-BE49-F238E27FC236}">
                <a16:creationId xmlns:a16="http://schemas.microsoft.com/office/drawing/2014/main" id="{00482FBB-24C1-8740-B673-7FD695EBF4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2956" y="10"/>
            <a:ext cx="2970465" cy="33832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CCFCAA-A73A-A643-8900-1A03C2600D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940170" y="205739"/>
            <a:ext cx="3383278" cy="2971800"/>
          </a:xfrm>
          <a:prstGeom prst="rect">
            <a:avLst/>
          </a:prstGeom>
        </p:spPr>
      </p:pic>
      <p:pic>
        <p:nvPicPr>
          <p:cNvPr id="14" name="Picture 13" descr="A gym with exercise equipment&#10;&#10;Description automatically generated with medium confidence">
            <a:extLst>
              <a:ext uri="{FF2B5EF4-FFF2-40B4-BE49-F238E27FC236}">
                <a16:creationId xmlns:a16="http://schemas.microsoft.com/office/drawing/2014/main" id="{E06B6FBA-AC25-094B-A414-E48AE8BEEF5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20200" y="10"/>
            <a:ext cx="2971800" cy="3383268"/>
          </a:xfrm>
          <a:prstGeom prst="rect">
            <a:avLst/>
          </a:prstGeom>
        </p:spPr>
      </p:pic>
      <p:pic>
        <p:nvPicPr>
          <p:cNvPr id="6" name="Picture 5" descr="A picture containing indoor, ceiling, counter, wood&#10;&#10;Description automatically generated">
            <a:extLst>
              <a:ext uri="{FF2B5EF4-FFF2-40B4-BE49-F238E27FC236}">
                <a16:creationId xmlns:a16="http://schemas.microsoft.com/office/drawing/2014/main" id="{0DBA0504-9935-1F46-A9D4-99EAA4FABEC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-1018" y="3474720"/>
            <a:ext cx="6044438" cy="338328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5939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777E48-2601-DC45-ACFC-C3B8310AF6A5}"/>
              </a:ext>
            </a:extLst>
          </p:cNvPr>
          <p:cNvSpPr txBox="1"/>
          <p:nvPr/>
        </p:nvSpPr>
        <p:spPr>
          <a:xfrm>
            <a:off x="6096000" y="3474720"/>
            <a:ext cx="6043421" cy="3383268"/>
          </a:xfrm>
          <a:prstGeom prst="rect">
            <a:avLst/>
          </a:prstGeom>
          <a:solidFill>
            <a:srgbClr val="0E2C58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 dirty="0">
                <a:solidFill>
                  <a:srgbClr val="FFFFFF"/>
                </a:solidFill>
              </a:rPr>
              <a:t>     </a:t>
            </a:r>
            <a:r>
              <a:rPr lang="en-US" sz="2000" dirty="0">
                <a:solidFill>
                  <a:srgbClr val="FFFFFF"/>
                </a:solidFill>
              </a:rPr>
              <a:t>FACILITIES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</a:rPr>
              <a:t>Climbing wall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</a:rPr>
              <a:t>Pool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</a:rPr>
              <a:t>Stores kit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</a:rPr>
              <a:t>Gym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</a:rPr>
              <a:t>Evening lectures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</a:rPr>
              <a:t>Bar networking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</a:rPr>
              <a:t>Drying rooms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412B893-F3F4-BD4C-B49D-14D20CF37057}"/>
              </a:ext>
            </a:extLst>
          </p:cNvPr>
          <p:cNvSpPr txBox="1"/>
          <p:nvPr/>
        </p:nvSpPr>
        <p:spPr>
          <a:xfrm>
            <a:off x="10706100" y="458749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2175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C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A26C624C-963C-4795-B05B-6565DB5AB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A table full of food&#10;&#10;Description automatically generated with low confidence">
            <a:extLst>
              <a:ext uri="{FF2B5EF4-FFF2-40B4-BE49-F238E27FC236}">
                <a16:creationId xmlns:a16="http://schemas.microsoft.com/office/drawing/2014/main" id="{3BAE442C-8D84-AE44-83DC-7C1E6A76748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"/>
          <a:stretch/>
        </p:blipFill>
        <p:spPr>
          <a:xfrm>
            <a:off x="20" y="10"/>
            <a:ext cx="3728839" cy="4197358"/>
          </a:xfrm>
          <a:prstGeom prst="rect">
            <a:avLst/>
          </a:prstGeom>
        </p:spPr>
      </p:pic>
      <p:pic>
        <p:nvPicPr>
          <p:cNvPr id="5" name="Picture 4" descr="A plate of food and a cup of coffee&#10;&#10;Description automatically generated with low confidence">
            <a:extLst>
              <a:ext uri="{FF2B5EF4-FFF2-40B4-BE49-F238E27FC236}">
                <a16:creationId xmlns:a16="http://schemas.microsoft.com/office/drawing/2014/main" id="{0FE0E7FE-59E5-4F4C-88E0-B9D9A01A5C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47755" y="5"/>
            <a:ext cx="3686887" cy="4197368"/>
          </a:xfrm>
          <a:custGeom>
            <a:avLst/>
            <a:gdLst/>
            <a:ahLst/>
            <a:cxnLst/>
            <a:rect l="l" t="t" r="r" b="b"/>
            <a:pathLst>
              <a:path w="3686887" h="4197368">
                <a:moveTo>
                  <a:pt x="0" y="0"/>
                </a:moveTo>
                <a:lnTo>
                  <a:pt x="3686887" y="0"/>
                </a:lnTo>
                <a:lnTo>
                  <a:pt x="3686887" y="3832811"/>
                </a:lnTo>
                <a:lnTo>
                  <a:pt x="3497100" y="3826712"/>
                </a:lnTo>
                <a:cubicBezTo>
                  <a:pt x="3497100" y="3826712"/>
                  <a:pt x="3493758" y="3826712"/>
                  <a:pt x="3493758" y="3826712"/>
                </a:cubicBezTo>
                <a:cubicBezTo>
                  <a:pt x="3426914" y="3823370"/>
                  <a:pt x="3363416" y="3823370"/>
                  <a:pt x="3296571" y="3820027"/>
                </a:cubicBezTo>
                <a:cubicBezTo>
                  <a:pt x="3065966" y="3820027"/>
                  <a:pt x="2835360" y="3820027"/>
                  <a:pt x="2608095" y="3820027"/>
                </a:cubicBezTo>
                <a:cubicBezTo>
                  <a:pt x="2384173" y="3910265"/>
                  <a:pt x="2140198" y="3833396"/>
                  <a:pt x="1919619" y="3903581"/>
                </a:cubicBezTo>
                <a:cubicBezTo>
                  <a:pt x="1685670" y="3900239"/>
                  <a:pt x="1465092" y="3970423"/>
                  <a:pt x="1234485" y="4000503"/>
                </a:cubicBezTo>
                <a:cubicBezTo>
                  <a:pt x="1060693" y="4013871"/>
                  <a:pt x="883561" y="3997160"/>
                  <a:pt x="723139" y="4067345"/>
                </a:cubicBezTo>
                <a:cubicBezTo>
                  <a:pt x="661310" y="4095753"/>
                  <a:pt x="606165" y="4128339"/>
                  <a:pt x="583188" y="4172622"/>
                </a:cubicBezTo>
                <a:lnTo>
                  <a:pt x="575662" y="4197368"/>
                </a:lnTo>
                <a:lnTo>
                  <a:pt x="0" y="4197368"/>
                </a:ln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0F7448-CE9A-2949-B131-3A5DEF3E05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7653541" y="1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  <p:pic>
        <p:nvPicPr>
          <p:cNvPr id="3" name="Picture 2" descr="A table full of food&#10;&#10;Description automatically generated with low confidence">
            <a:extLst>
              <a:ext uri="{FF2B5EF4-FFF2-40B4-BE49-F238E27FC236}">
                <a16:creationId xmlns:a16="http://schemas.microsoft.com/office/drawing/2014/main" id="{E3A0CD31-1FD4-0440-8B46-0544DCCCD29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20" y="4297691"/>
            <a:ext cx="6836830" cy="2560309"/>
          </a:xfrm>
          <a:custGeom>
            <a:avLst/>
            <a:gdLst/>
            <a:ahLst/>
            <a:cxnLst/>
            <a:rect l="l" t="t" r="r" b="b"/>
            <a:pathLst>
              <a:path w="6836850" h="2541737">
                <a:moveTo>
                  <a:pt x="0" y="0"/>
                </a:moveTo>
                <a:lnTo>
                  <a:pt x="4460098" y="0"/>
                </a:lnTo>
                <a:lnTo>
                  <a:pt x="4483996" y="31836"/>
                </a:lnTo>
                <a:cubicBezTo>
                  <a:pt x="4644419" y="28495"/>
                  <a:pt x="4627708" y="282495"/>
                  <a:pt x="4788129" y="245732"/>
                </a:cubicBezTo>
                <a:cubicBezTo>
                  <a:pt x="4754709" y="362707"/>
                  <a:pt x="4641076" y="302548"/>
                  <a:pt x="4600971" y="389443"/>
                </a:cubicBezTo>
                <a:cubicBezTo>
                  <a:pt x="4684524" y="462970"/>
                  <a:pt x="4844945" y="409497"/>
                  <a:pt x="4871683" y="563233"/>
                </a:cubicBezTo>
                <a:cubicBezTo>
                  <a:pt x="4838262" y="723655"/>
                  <a:pt x="4945210" y="703602"/>
                  <a:pt x="5032105" y="713629"/>
                </a:cubicBezTo>
                <a:cubicBezTo>
                  <a:pt x="5239317" y="733683"/>
                  <a:pt x="5439843" y="747050"/>
                  <a:pt x="5643713" y="780472"/>
                </a:cubicBezTo>
                <a:cubicBezTo>
                  <a:pt x="5693844" y="790498"/>
                  <a:pt x="5810819" y="767103"/>
                  <a:pt x="5800794" y="870709"/>
                </a:cubicBezTo>
                <a:cubicBezTo>
                  <a:pt x="5790767" y="954261"/>
                  <a:pt x="5700529" y="924184"/>
                  <a:pt x="5643713" y="927525"/>
                </a:cubicBezTo>
                <a:cubicBezTo>
                  <a:pt x="5329553" y="967632"/>
                  <a:pt x="5012052" y="904131"/>
                  <a:pt x="4701235" y="907472"/>
                </a:cubicBezTo>
                <a:cubicBezTo>
                  <a:pt x="4664472" y="907472"/>
                  <a:pt x="4657787" y="1017762"/>
                  <a:pt x="4577576" y="980999"/>
                </a:cubicBezTo>
                <a:cubicBezTo>
                  <a:pt x="4788129" y="1081263"/>
                  <a:pt x="5767372" y="1108001"/>
                  <a:pt x="6094900" y="1161474"/>
                </a:cubicBezTo>
                <a:cubicBezTo>
                  <a:pt x="5754004" y="1542477"/>
                  <a:pt x="5429817" y="1311870"/>
                  <a:pt x="5159105" y="1525765"/>
                </a:cubicBezTo>
                <a:cubicBezTo>
                  <a:pt x="5159105" y="1525765"/>
                  <a:pt x="5212580" y="1525765"/>
                  <a:pt x="5443187" y="1595950"/>
                </a:cubicBezTo>
                <a:cubicBezTo>
                  <a:pt x="5627002" y="1652765"/>
                  <a:pt x="5536765" y="1732976"/>
                  <a:pt x="6001321" y="1886715"/>
                </a:cubicBezTo>
                <a:cubicBezTo>
                  <a:pt x="5824188" y="1936846"/>
                  <a:pt x="5593581" y="1839925"/>
                  <a:pt x="5506685" y="2100610"/>
                </a:cubicBezTo>
                <a:cubicBezTo>
                  <a:pt x="5643713" y="2147401"/>
                  <a:pt x="5807477" y="2103953"/>
                  <a:pt x="5904398" y="2227611"/>
                </a:cubicBezTo>
                <a:cubicBezTo>
                  <a:pt x="5934478" y="2264375"/>
                  <a:pt x="5964557" y="2287770"/>
                  <a:pt x="6001321" y="2307821"/>
                </a:cubicBezTo>
                <a:cubicBezTo>
                  <a:pt x="5984612" y="2314507"/>
                  <a:pt x="5964557" y="2321190"/>
                  <a:pt x="5951188" y="2327874"/>
                </a:cubicBezTo>
                <a:cubicBezTo>
                  <a:pt x="5977925" y="2351271"/>
                  <a:pt x="6663060" y="2478270"/>
                  <a:pt x="6836850" y="2481613"/>
                </a:cubicBezTo>
                <a:cubicBezTo>
                  <a:pt x="6761652" y="2506679"/>
                  <a:pt x="6636845" y="2527828"/>
                  <a:pt x="6553814" y="2540165"/>
                </a:cubicBezTo>
                <a:lnTo>
                  <a:pt x="6542822" y="2541737"/>
                </a:lnTo>
                <a:lnTo>
                  <a:pt x="0" y="2541737"/>
                </a:lnTo>
                <a:close/>
              </a:path>
            </a:pathLst>
          </a:custGeom>
        </p:spPr>
      </p:pic>
      <p:sp>
        <p:nvSpPr>
          <p:cNvPr id="38" name="TextBox 1">
            <a:extLst>
              <a:ext uri="{FF2B5EF4-FFF2-40B4-BE49-F238E27FC236}">
                <a16:creationId xmlns:a16="http://schemas.microsoft.com/office/drawing/2014/main" id="{7AAC127D-75C6-1444-9713-3631F5A2244A}"/>
              </a:ext>
            </a:extLst>
          </p:cNvPr>
          <p:cNvSpPr txBox="1"/>
          <p:nvPr/>
        </p:nvSpPr>
        <p:spPr>
          <a:xfrm>
            <a:off x="7044537" y="3472427"/>
            <a:ext cx="5505814" cy="25603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FOOD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Breakfast        7.30 – 8.30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Packed lunch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Dinner             7.00 -7.45</a:t>
            </a:r>
          </a:p>
        </p:txBody>
      </p:sp>
    </p:spTree>
    <p:extLst>
      <p:ext uri="{BB962C8B-B14F-4D97-AF65-F5344CB8AC3E}">
        <p14:creationId xmlns:p14="http://schemas.microsoft.com/office/powerpoint/2010/main" val="399746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C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736AFA-9217-2742-BE00-19A2FC918DB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9489" y="0"/>
            <a:ext cx="6132512" cy="6881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58030" y="989718"/>
            <a:ext cx="3940417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DIN Condensed Bold"/>
                <a:cs typeface="DIN Condensed Bold"/>
              </a:rPr>
              <a:t>ALL AGES</a:t>
            </a:r>
          </a:p>
          <a:p>
            <a:pPr marL="285750" indent="-285750">
              <a:buFont typeface="Arial"/>
              <a:buChar char="•"/>
            </a:pPr>
            <a:endParaRPr lang="en-US" sz="2800" b="1" dirty="0">
              <a:solidFill>
                <a:schemeClr val="bg1"/>
              </a:solidFill>
              <a:latin typeface="DIN Condensed Bold"/>
              <a:cs typeface="DIN Condensed Bold"/>
            </a:endParaRPr>
          </a:p>
          <a:p>
            <a:pPr marL="285750" indent="-285750">
              <a:buFont typeface="Arial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DIN Condensed Bold"/>
                <a:cs typeface="DIN Condensed Bold"/>
              </a:rPr>
              <a:t>PERSONALISED </a:t>
            </a:r>
          </a:p>
          <a:p>
            <a:pPr marL="285750" indent="-285750">
              <a:buFont typeface="Arial"/>
              <a:buChar char="•"/>
            </a:pPr>
            <a:endParaRPr lang="en-US" sz="2800" b="1" dirty="0">
              <a:solidFill>
                <a:schemeClr val="bg1"/>
              </a:solidFill>
              <a:latin typeface="DIN Condensed Bold"/>
              <a:cs typeface="DIN Condensed Bold"/>
            </a:endParaRPr>
          </a:p>
          <a:p>
            <a:pPr marL="285750" indent="-285750">
              <a:buFont typeface="Arial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DIN Condensed Bold"/>
                <a:cs typeface="DIN Condensed Bold"/>
              </a:rPr>
              <a:t>LIVING TOGETHER</a:t>
            </a:r>
          </a:p>
          <a:p>
            <a:pPr marL="285750" indent="-285750">
              <a:buFont typeface="Arial"/>
              <a:buChar char="•"/>
            </a:pPr>
            <a:endParaRPr lang="en-US" sz="2800" b="1" dirty="0">
              <a:solidFill>
                <a:schemeClr val="bg1"/>
              </a:solidFill>
              <a:latin typeface="DIN Condensed Bold"/>
              <a:cs typeface="DIN Condensed Bold"/>
            </a:endParaRPr>
          </a:p>
          <a:p>
            <a:pPr marL="285750" indent="-285750">
              <a:buFont typeface="Arial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DIN Condensed Bold"/>
                <a:cs typeface="DIN Condensed Bold"/>
              </a:rPr>
              <a:t>ADVENTURES TOGETHER</a:t>
            </a:r>
          </a:p>
        </p:txBody>
      </p:sp>
    </p:spTree>
    <p:extLst>
      <p:ext uri="{BB962C8B-B14F-4D97-AF65-F5344CB8AC3E}">
        <p14:creationId xmlns:p14="http://schemas.microsoft.com/office/powerpoint/2010/main" val="1306603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5F7E86-CCA1-3341-A70D-72DDB6136C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45C06B-E07E-C04F-B5D4-6261A62F3722}"/>
              </a:ext>
            </a:extLst>
          </p:cNvPr>
          <p:cNvSpPr txBox="1"/>
          <p:nvPr/>
        </p:nvSpPr>
        <p:spPr>
          <a:xfrm>
            <a:off x="524933" y="550334"/>
            <a:ext cx="674566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chemeClr val="bg1">
                    <a:alpha val="50000"/>
                  </a:schemeClr>
                </a:solidFill>
                <a:latin typeface="DIN Condensed Bold"/>
                <a:ea typeface="DIN Condensed" panose="020B0606040000020204" pitchFamily="34" charset="77"/>
                <a:cs typeface="DIN Condensed Bold"/>
              </a:rPr>
              <a:t>MOUNTAIN SKILLS</a:t>
            </a:r>
          </a:p>
        </p:txBody>
      </p:sp>
    </p:spTree>
    <p:extLst>
      <p:ext uri="{BB962C8B-B14F-4D97-AF65-F5344CB8AC3E}">
        <p14:creationId xmlns:p14="http://schemas.microsoft.com/office/powerpoint/2010/main" val="1110036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2F08C1-96B4-EF48-9501-046EA8B0CB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44546" y="3429000"/>
            <a:ext cx="6159231" cy="34439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128DDC-8753-544F-AB6C-29AD2F553D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43941"/>
            <a:ext cx="6059488" cy="34289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321A06-1678-6744-A495-28B5A8EA6DC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9487" y="8357"/>
            <a:ext cx="6144289" cy="34355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8994F0-AA93-474C-8C26-86A560F0100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6034" y="2798"/>
            <a:ext cx="6132512" cy="3444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35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0649BB-6E6B-024B-B04D-888F70DC12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94"/>
          <a:stretch/>
        </p:blipFill>
        <p:spPr>
          <a:xfrm>
            <a:off x="-127635" y="0"/>
            <a:ext cx="1244727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53B992-BF63-B943-8876-3608E20CFB0B}"/>
              </a:ext>
            </a:extLst>
          </p:cNvPr>
          <p:cNvSpPr txBox="1"/>
          <p:nvPr/>
        </p:nvSpPr>
        <p:spPr>
          <a:xfrm>
            <a:off x="262197" y="422158"/>
            <a:ext cx="8463775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7200" dirty="0">
                <a:solidFill>
                  <a:schemeClr val="bg1">
                    <a:alpha val="95000"/>
                  </a:schemeClr>
                </a:solidFill>
                <a:latin typeface="DIN Condensed"/>
                <a:ea typeface="DIN Condensed" panose="020B0606040000020204" pitchFamily="34" charset="77"/>
              </a:rPr>
              <a:t>SUMMER</a:t>
            </a:r>
          </a:p>
          <a:p>
            <a:r>
              <a:rPr lang="en-US" sz="7200" dirty="0">
                <a:solidFill>
                  <a:schemeClr val="bg1">
                    <a:alpha val="95000"/>
                  </a:schemeClr>
                </a:solidFill>
                <a:latin typeface="DIN Condensed"/>
                <a:ea typeface="DIN Condensed" panose="020B0606040000020204" pitchFamily="34" charset="77"/>
              </a:rPr>
              <a:t>MOUNTAINEERING </a:t>
            </a:r>
          </a:p>
          <a:p>
            <a:r>
              <a:rPr lang="en-US" sz="7200" dirty="0">
                <a:solidFill>
                  <a:schemeClr val="bg1">
                    <a:alpha val="95000"/>
                  </a:schemeClr>
                </a:solidFill>
                <a:latin typeface="DIN Condensed"/>
                <a:ea typeface="DIN Condensed" panose="020B0606040000020204" pitchFamily="34" charset="77"/>
              </a:rPr>
              <a:t>SKILLS</a:t>
            </a:r>
            <a:endParaRPr lang="en-US" dirty="0">
              <a:solidFill>
                <a:schemeClr val="bg1">
                  <a:alpha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80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3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3FAADD4-B942-5B49-BB11-57453202B26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3774" y="0"/>
            <a:ext cx="6125283" cy="34454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60F0ED-C4E9-6045-BD04-A47C11454F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2076" y="3421063"/>
            <a:ext cx="6132512" cy="3469755"/>
          </a:xfrm>
          <a:prstGeom prst="rect">
            <a:avLst/>
          </a:prstGeom>
        </p:spPr>
      </p:pic>
      <p:pic>
        <p:nvPicPr>
          <p:cNvPr id="2" name="Picture 1" descr="Karl Midlane ML training Oct Nov 2017 (49)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82488" cy="3445472"/>
          </a:xfrm>
          <a:prstGeom prst="rect">
            <a:avLst/>
          </a:prstGeom>
        </p:spPr>
      </p:pic>
      <p:pic>
        <p:nvPicPr>
          <p:cNvPr id="8" name="Picture 7" descr="Karl Midlane ML training Oct Nov 2017 (43).jp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0436" y="3421062"/>
            <a:ext cx="6331690" cy="3574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15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82EFCC-A333-CE48-8A3F-99348C4BFF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4598"/>
            <a:ext cx="12192000" cy="69471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8FEB7F-0BA8-0A4B-B441-3A3AD9C8EE0B}"/>
              </a:ext>
            </a:extLst>
          </p:cNvPr>
          <p:cNvSpPr txBox="1"/>
          <p:nvPr/>
        </p:nvSpPr>
        <p:spPr>
          <a:xfrm>
            <a:off x="524933" y="550334"/>
            <a:ext cx="8685974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7200" dirty="0">
                <a:solidFill>
                  <a:schemeClr val="bg1">
                    <a:alpha val="50000"/>
                  </a:schemeClr>
                </a:solidFill>
                <a:latin typeface="DIN Condensed"/>
                <a:ea typeface="DIN Condensed" panose="020B0606040000020204" pitchFamily="34" charset="77"/>
              </a:rPr>
              <a:t>WINTER</a:t>
            </a:r>
          </a:p>
          <a:p>
            <a:r>
              <a:rPr lang="en-US" sz="7200" dirty="0">
                <a:solidFill>
                  <a:schemeClr val="bg1">
                    <a:alpha val="50000"/>
                  </a:schemeClr>
                </a:solidFill>
                <a:latin typeface="DIN Condensed"/>
                <a:ea typeface="DIN Condensed" panose="020B0606040000020204" pitchFamily="34" charset="77"/>
              </a:rPr>
              <a:t>MOUNTAINEERING </a:t>
            </a:r>
          </a:p>
          <a:p>
            <a:r>
              <a:rPr lang="en-US" sz="7200" dirty="0">
                <a:solidFill>
                  <a:schemeClr val="bg1">
                    <a:alpha val="50000"/>
                  </a:schemeClr>
                </a:solidFill>
                <a:latin typeface="DIN Condensed"/>
                <a:ea typeface="DIN Condensed" panose="020B0606040000020204" pitchFamily="34" charset="77"/>
              </a:rPr>
              <a:t>SKILLS</a:t>
            </a:r>
            <a:endParaRPr lang="en-US" dirty="0">
              <a:solidFill>
                <a:schemeClr val="bg1">
                  <a:alpha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66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96CF8C-B12B-CE4E-A660-5ADA477D6C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59488" cy="3429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A5327A-E06C-2A46-B4A0-01658160780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29000"/>
            <a:ext cx="6132512" cy="3429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12B83D8-C9CC-584B-B685-CC3C695E58A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9488" y="0"/>
            <a:ext cx="6132512" cy="3449538"/>
          </a:xfrm>
          <a:prstGeom prst="rect">
            <a:avLst/>
          </a:prstGeom>
        </p:spPr>
      </p:pic>
      <p:pic>
        <p:nvPicPr>
          <p:cNvPr id="2" name="Picture 1" descr="pyb big xmas walk 2017-14.jp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9488" y="3449539"/>
            <a:ext cx="6132512" cy="340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repeatCount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E181B2-EB91-6D43-8542-E5257DB846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3B3ECE-A579-AC40-AAC5-6C2FA620BC08}"/>
              </a:ext>
            </a:extLst>
          </p:cNvPr>
          <p:cNvSpPr txBox="1"/>
          <p:nvPr/>
        </p:nvSpPr>
        <p:spPr>
          <a:xfrm>
            <a:off x="524933" y="550334"/>
            <a:ext cx="66039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rgbClr val="001738">
                    <a:alpha val="50000"/>
                  </a:srgbClr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ROCK CLIMBING</a:t>
            </a:r>
          </a:p>
        </p:txBody>
      </p:sp>
    </p:spTree>
    <p:extLst>
      <p:ext uri="{BB962C8B-B14F-4D97-AF65-F5344CB8AC3E}">
        <p14:creationId xmlns:p14="http://schemas.microsoft.com/office/powerpoint/2010/main" val="2463808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0E23B4-F862-3C48-8E06-F5776D61345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0344" y="3450992"/>
            <a:ext cx="6141656" cy="34495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C22EF6-2F3E-EE4E-9A08-209C3D74222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77" y="3441121"/>
            <a:ext cx="6059488" cy="34299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C85811-33C8-DD43-AD65-F735A0CB8EA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6059488" cy="3449416"/>
          </a:xfrm>
          <a:prstGeom prst="rect">
            <a:avLst/>
          </a:prstGeom>
        </p:spPr>
      </p:pic>
      <p:pic>
        <p:nvPicPr>
          <p:cNvPr id="2" name="Picture 1" descr="20170831_PYB-ME_P7A1402-MASTER_16bit-final.jp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344" y="-1"/>
            <a:ext cx="6141656" cy="344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38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E3AFED-31C6-F34D-8441-AC7D7552C2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6895" y="0"/>
            <a:ext cx="1243276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B75CCE-C08B-EB4C-9D21-17D90236BC09}"/>
              </a:ext>
            </a:extLst>
          </p:cNvPr>
          <p:cNvSpPr txBox="1"/>
          <p:nvPr/>
        </p:nvSpPr>
        <p:spPr>
          <a:xfrm>
            <a:off x="524933" y="550334"/>
            <a:ext cx="66039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chemeClr val="bg1">
                    <a:alpha val="50000"/>
                  </a:schemeClr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MOUNTAIN BIKING</a:t>
            </a:r>
          </a:p>
        </p:txBody>
      </p:sp>
    </p:spTree>
    <p:extLst>
      <p:ext uri="{BB962C8B-B14F-4D97-AF65-F5344CB8AC3E}">
        <p14:creationId xmlns:p14="http://schemas.microsoft.com/office/powerpoint/2010/main" val="300567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" dur="5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5B2E59-D8B2-8B41-A88C-77A25B62A0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"/>
            <a:ext cx="6059487" cy="34289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8FD3D7-CEB8-4A45-B572-354D037ADC3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9488" y="3408462"/>
            <a:ext cx="6132512" cy="34495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5A9390-612E-744F-B2D2-EA9664F31F8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29001"/>
            <a:ext cx="6059488" cy="3429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3316F7-7925-9640-BE1E-C4F3F63845E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9488" y="1"/>
            <a:ext cx="613251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137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E872C8-F35A-8849-89E6-5D035D484E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7"/>
          <a:stretch/>
        </p:blipFill>
        <p:spPr>
          <a:xfrm>
            <a:off x="-482394" y="0"/>
            <a:ext cx="13156787" cy="68867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B9B9F0-D823-AB4E-AC84-5398AF7EB730}"/>
              </a:ext>
            </a:extLst>
          </p:cNvPr>
          <p:cNvSpPr txBox="1"/>
          <p:nvPr/>
        </p:nvSpPr>
        <p:spPr>
          <a:xfrm>
            <a:off x="524933" y="550334"/>
            <a:ext cx="66039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chemeClr val="bg1">
                    <a:alpha val="50000"/>
                  </a:schemeClr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PADDLE SPORTS</a:t>
            </a:r>
          </a:p>
        </p:txBody>
      </p:sp>
    </p:spTree>
    <p:extLst>
      <p:ext uri="{BB962C8B-B14F-4D97-AF65-F5344CB8AC3E}">
        <p14:creationId xmlns:p14="http://schemas.microsoft.com/office/powerpoint/2010/main" val="478418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13AEC67-EBDE-0842-A6FC-5952DE4B2E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3024" y="3413502"/>
            <a:ext cx="6132512" cy="34444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0DB3C77-889E-914D-AC79-AA0195A275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6059488" cy="3429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3BB418-1248-944C-B0FA-2327730C14D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9488" y="0"/>
            <a:ext cx="6132512" cy="3429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C57B88-918E-0044-A7A5-53E6DD4B10D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9488" y="3413502"/>
            <a:ext cx="6142018" cy="345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859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1FFBDA-CB79-5541-996E-D62AFAC69D0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5674" y="442057"/>
            <a:ext cx="1308807" cy="13249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3906FA-F6A8-6447-A9B5-63EA4F8578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4671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4FE8E5-A44E-834D-986D-264E3140B59E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C00000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 SemiBold" charset="0"/>
              </a:rPr>
              <a:t>QUALIFICATIONS COURSES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A33AF-AE7B-464C-B31D-F77480F704A1}"/>
              </a:ext>
            </a:extLst>
          </p:cNvPr>
          <p:cNvSpPr txBox="1">
            <a:spLocks/>
          </p:cNvSpPr>
          <p:nvPr/>
        </p:nvSpPr>
        <p:spPr>
          <a:xfrm>
            <a:off x="457200" y="1600201"/>
            <a:ext cx="8229600" cy="39890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1738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 SemiBold" charset="0"/>
              </a:rPr>
              <a:t>FIRST AID</a:t>
            </a:r>
          </a:p>
          <a:p>
            <a:r>
              <a:rPr lang="en-US" dirty="0">
                <a:solidFill>
                  <a:srgbClr val="001738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 SemiBold" charset="0"/>
              </a:rPr>
              <a:t>SAFE GUARDING AND PROTECTING YOUNG PEOPLE</a:t>
            </a:r>
          </a:p>
          <a:p>
            <a:r>
              <a:rPr lang="en-US" dirty="0">
                <a:solidFill>
                  <a:srgbClr val="001738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 SemiBold" charset="0"/>
              </a:rPr>
              <a:t>D OF E ASSESSORS ACCREDITATION SCHEME</a:t>
            </a:r>
          </a:p>
          <a:p>
            <a:r>
              <a:rPr lang="en-US" dirty="0">
                <a:solidFill>
                  <a:srgbClr val="001738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 SemiBold" charset="0"/>
              </a:rPr>
              <a:t>DISCOVER KAYAKING/CANOEING </a:t>
            </a:r>
          </a:p>
          <a:p>
            <a:r>
              <a:rPr lang="en-US" dirty="0">
                <a:solidFill>
                  <a:srgbClr val="001738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 SemiBold" charset="0"/>
              </a:rPr>
              <a:t>FOUNDATION SAFETY AND RESCUE</a:t>
            </a:r>
          </a:p>
          <a:p>
            <a:r>
              <a:rPr lang="en-US" dirty="0">
                <a:solidFill>
                  <a:srgbClr val="001738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 SemiBold" charset="0"/>
              </a:rPr>
              <a:t>SAFE WORKING AT HIGHTS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="1" dirty="0">
              <a:latin typeface="DIN Condensed" panose="020B0606040000020204" pitchFamily="34" charset="77"/>
              <a:ea typeface="DIN Condensed" panose="020B0606040000020204" pitchFamily="34" charset="77"/>
              <a:cs typeface="Gill Sa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17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A9C9B2-12FE-5E48-ABFC-0D875BF8D35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5674" y="442057"/>
            <a:ext cx="1308807" cy="13249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2BA335-F53F-5946-BC00-2F043C4D64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1A4368-12FA-4D4C-9B78-7F121A2D744E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C00000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 SemiBold" charset="0"/>
              </a:rPr>
              <a:t>QUALIFICATIONS COURSES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10C38-7E7A-F24E-8FD3-A346A3F203F7}"/>
              </a:ext>
            </a:extLst>
          </p:cNvPr>
          <p:cNvSpPr txBox="1">
            <a:spLocks/>
          </p:cNvSpPr>
          <p:nvPr/>
        </p:nvSpPr>
        <p:spPr>
          <a:xfrm>
            <a:off x="457200" y="1600201"/>
            <a:ext cx="8229600" cy="398904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DIN Condensed" panose="020B0606040000020204" pitchFamily="34" charset="77"/>
                <a:ea typeface="DIN Condensed" panose="020B0606040000020204" pitchFamily="34" charset="77"/>
                <a:cs typeface="Gill Sans SemiBold" charset="0"/>
              </a:rPr>
              <a:t>MOUNTAIN LEADER TRAINING</a:t>
            </a:r>
          </a:p>
          <a:p>
            <a:r>
              <a:rPr lang="en-US" dirty="0">
                <a:latin typeface="DIN Condensed" panose="020B0606040000020204" pitchFamily="34" charset="77"/>
                <a:ea typeface="DIN Condensed" panose="020B0606040000020204" pitchFamily="34" charset="77"/>
                <a:cs typeface="Gill Sans SemiBold" charset="0"/>
              </a:rPr>
              <a:t>FUNDAMENTALS 1 AND 2</a:t>
            </a:r>
          </a:p>
          <a:p>
            <a:r>
              <a:rPr lang="en-US" dirty="0">
                <a:latin typeface="DIN Condensed" panose="020B0606040000020204" pitchFamily="34" charset="77"/>
                <a:ea typeface="DIN Condensed" panose="020B0606040000020204" pitchFamily="34" charset="77"/>
                <a:cs typeface="Gill Sans SemiBold" charset="0"/>
              </a:rPr>
              <a:t>FOUNDATION COACH AWARD (ROCK CLIMBING)</a:t>
            </a:r>
          </a:p>
          <a:p>
            <a:r>
              <a:rPr lang="en-US" dirty="0">
                <a:latin typeface="DIN Condensed" panose="020B0606040000020204" pitchFamily="34" charset="77"/>
                <a:ea typeface="DIN Condensed" panose="020B0606040000020204" pitchFamily="34" charset="77"/>
                <a:cs typeface="Gill Sans SemiBold" charset="0"/>
              </a:rPr>
              <a:t>CLIMBING  WALL INSTRUCTOR TRAINING</a:t>
            </a:r>
          </a:p>
          <a:p>
            <a:r>
              <a:rPr lang="en-US" dirty="0">
                <a:latin typeface="DIN Condensed" panose="020B0606040000020204" pitchFamily="34" charset="77"/>
                <a:ea typeface="DIN Condensed" panose="020B0606040000020204" pitchFamily="34" charset="77"/>
                <a:cs typeface="Gill Sans SemiBold" charset="0"/>
              </a:rPr>
              <a:t>ROCK CLIMBING INSTRUCTOR TRAINING</a:t>
            </a:r>
          </a:p>
          <a:p>
            <a:r>
              <a:rPr lang="en-US" dirty="0">
                <a:latin typeface="DIN Condensed" panose="020B0606040000020204" pitchFamily="34" charset="77"/>
                <a:ea typeface="DIN Condensed" panose="020B0606040000020204" pitchFamily="34" charset="77"/>
                <a:cs typeface="Gill Sans SemiBold" charset="0"/>
              </a:rPr>
              <a:t>LEVEL 2 MOUNTAIN BIKE LEADER TRAINING</a:t>
            </a:r>
          </a:p>
          <a:p>
            <a:r>
              <a:rPr lang="en-US" dirty="0">
                <a:latin typeface="DIN Condensed"/>
                <a:ea typeface="DIN Condensed" panose="020B0606040000020204" pitchFamily="34" charset="77"/>
                <a:cs typeface="Gill Sans SemiBold" charset="0"/>
              </a:rPr>
              <a:t>PADDLE SPORT INSTRUCTOR</a:t>
            </a:r>
          </a:p>
          <a:p>
            <a:pPr marL="0" indent="0">
              <a:buNone/>
            </a:pPr>
            <a:endParaRPr lang="en-US" dirty="0">
              <a:latin typeface="DIN Condensed" panose="020B0606040000020204" pitchFamily="34" charset="77"/>
              <a:ea typeface="DIN Condensed" panose="020B0606040000020204" pitchFamily="34" charset="77"/>
              <a:cs typeface="Gill Sa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45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08AE92-D76B-1F44-8E25-51D1BD2BBDA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5674" y="442057"/>
            <a:ext cx="1308807" cy="13249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1ED28E-57C4-974F-B76C-0FA483ABBC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89894A-647B-A64D-A998-6F83C02C32CE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C00000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 SemiBold" charset="0"/>
              </a:rPr>
              <a:t>ADVANCED QUALIFICATIONS COURSES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619FA-C393-C541-868C-3EE9C7DE3540}"/>
              </a:ext>
            </a:extLst>
          </p:cNvPr>
          <p:cNvSpPr txBox="1">
            <a:spLocks/>
          </p:cNvSpPr>
          <p:nvPr/>
        </p:nvSpPr>
        <p:spPr>
          <a:xfrm>
            <a:off x="457200" y="1600201"/>
            <a:ext cx="8229600" cy="39890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ROCK CLIMBING INSTRUCTOR ASSESSMENT</a:t>
            </a:r>
          </a:p>
          <a:p>
            <a:r>
              <a:rPr lang="en-US" dirty="0"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MOUNTAIN LEADER ASSESSMENT</a:t>
            </a:r>
          </a:p>
          <a:p>
            <a:r>
              <a:rPr lang="en-US" dirty="0"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INTERNATIONAL MOUNTAIN LEADER TRAINING</a:t>
            </a:r>
          </a:p>
          <a:p>
            <a:r>
              <a:rPr lang="en-US" dirty="0"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WINTER MOUNTAIN LEADER TRAINING</a:t>
            </a:r>
          </a:p>
          <a:p>
            <a:r>
              <a:rPr lang="en-US" dirty="0"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MOUNTAINEERING INSTRUCTOR  AWARD TRAINING</a:t>
            </a:r>
          </a:p>
          <a:p>
            <a:r>
              <a:rPr lang="en-US" dirty="0"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LEVEL 2 MOUNTAIN BIKING LEADER ASSESSMENT</a:t>
            </a:r>
          </a:p>
          <a:p>
            <a:r>
              <a:rPr lang="en-US" dirty="0"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ADVANCED FIRST AID</a:t>
            </a:r>
          </a:p>
          <a:p>
            <a:endParaRPr lang="en-US" dirty="0">
              <a:latin typeface="DIN Condensed" panose="020B0606040000020204" pitchFamily="34" charset="77"/>
              <a:ea typeface="DIN Condensed" panose="020B0606040000020204" pitchFamily="34" charset="77"/>
              <a:cs typeface="Gill Sans" charset="0"/>
            </a:endParaRPr>
          </a:p>
          <a:p>
            <a:endParaRPr lang="en-US" dirty="0">
              <a:latin typeface="DIN Condensed" panose="020B0606040000020204" pitchFamily="34" charset="77"/>
              <a:ea typeface="DIN Condensed" panose="020B0606040000020204" pitchFamily="34" charset="77"/>
              <a:cs typeface="Gill Sans" charset="0"/>
            </a:endParaRPr>
          </a:p>
          <a:p>
            <a:endParaRPr lang="en-US" dirty="0">
              <a:latin typeface="DIN Condensed" panose="020B0606040000020204" pitchFamily="34" charset="77"/>
              <a:ea typeface="DIN Condensed" panose="020B0606040000020204" pitchFamily="34" charset="77"/>
              <a:cs typeface="Gill Sans" charset="0"/>
            </a:endParaRPr>
          </a:p>
          <a:p>
            <a:endParaRPr lang="en-US" dirty="0">
              <a:latin typeface="DIN Condensed" panose="020B0606040000020204" pitchFamily="34" charset="77"/>
              <a:ea typeface="DIN Condensed" panose="020B0606040000020204" pitchFamily="34" charset="77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22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D1A7A4-38AD-8E48-809D-CB6ACE581ECF}"/>
              </a:ext>
            </a:extLst>
          </p:cNvPr>
          <p:cNvSpPr/>
          <p:nvPr/>
        </p:nvSpPr>
        <p:spPr>
          <a:xfrm>
            <a:off x="10178482" y="0"/>
            <a:ext cx="2013518" cy="6858000"/>
          </a:xfrm>
          <a:prstGeom prst="rect">
            <a:avLst/>
          </a:prstGeom>
          <a:solidFill>
            <a:srgbClr val="0017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4D8997-BF98-CC4C-9865-ECB71438FA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78482" y="312612"/>
            <a:ext cx="2061776" cy="137670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635D7FD-8E05-B641-A9FA-301C6671C583}"/>
              </a:ext>
            </a:extLst>
          </p:cNvPr>
          <p:cNvSpPr/>
          <p:nvPr/>
        </p:nvSpPr>
        <p:spPr>
          <a:xfrm>
            <a:off x="552459" y="3740123"/>
            <a:ext cx="1174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DIRECT ENTRY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D78853-27F2-014C-9C34-B87FF05D6AC0}"/>
              </a:ext>
            </a:extLst>
          </p:cNvPr>
          <p:cNvSpPr/>
          <p:nvPr/>
        </p:nvSpPr>
        <p:spPr>
          <a:xfrm>
            <a:off x="6419859" y="3740123"/>
            <a:ext cx="1302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CONSOLIDATION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639" y="-4930864"/>
            <a:ext cx="9400146" cy="1671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74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Down Arrow 51">
            <a:extLst>
              <a:ext uri="{FF2B5EF4-FFF2-40B4-BE49-F238E27FC236}">
                <a16:creationId xmlns:a16="http://schemas.microsoft.com/office/drawing/2014/main" id="{49A5826B-6674-A542-95A4-5F862729B052}"/>
              </a:ext>
            </a:extLst>
          </p:cNvPr>
          <p:cNvSpPr/>
          <p:nvPr/>
        </p:nvSpPr>
        <p:spPr>
          <a:xfrm>
            <a:off x="6176759" y="2244262"/>
            <a:ext cx="522998" cy="3532287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Down Arrow 45">
            <a:extLst>
              <a:ext uri="{FF2B5EF4-FFF2-40B4-BE49-F238E27FC236}">
                <a16:creationId xmlns:a16="http://schemas.microsoft.com/office/drawing/2014/main" id="{3E913058-FBDC-E340-B489-371247BBACF8}"/>
              </a:ext>
            </a:extLst>
          </p:cNvPr>
          <p:cNvSpPr/>
          <p:nvPr/>
        </p:nvSpPr>
        <p:spPr>
          <a:xfrm>
            <a:off x="1260684" y="2244263"/>
            <a:ext cx="522998" cy="3651986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D1A7A4-38AD-8E48-809D-CB6ACE581ECF}"/>
              </a:ext>
            </a:extLst>
          </p:cNvPr>
          <p:cNvSpPr/>
          <p:nvPr/>
        </p:nvSpPr>
        <p:spPr>
          <a:xfrm>
            <a:off x="10178482" y="0"/>
            <a:ext cx="2013518" cy="6858000"/>
          </a:xfrm>
          <a:prstGeom prst="rect">
            <a:avLst/>
          </a:prstGeom>
          <a:solidFill>
            <a:srgbClr val="0017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4D8997-BF98-CC4C-9865-ECB71438FA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78482" y="312612"/>
            <a:ext cx="2061776" cy="137670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5A5C498-DBBF-D24E-82E9-69703EA031C4}"/>
              </a:ext>
            </a:extLst>
          </p:cNvPr>
          <p:cNvSpPr txBox="1">
            <a:spLocks/>
          </p:cNvSpPr>
          <p:nvPr/>
        </p:nvSpPr>
        <p:spPr>
          <a:xfrm>
            <a:off x="4314415" y="804002"/>
            <a:ext cx="4095937" cy="53127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C00000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 SemiBold" charset="0"/>
              </a:rPr>
              <a:t>QUALIFICATIONS PATHWAY*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C3A2B91-41BE-6E49-AE61-5CAA7E01321F}"/>
              </a:ext>
            </a:extLst>
          </p:cNvPr>
          <p:cNvGrpSpPr/>
          <p:nvPr/>
        </p:nvGrpSpPr>
        <p:grpSpPr>
          <a:xfrm>
            <a:off x="250031" y="2639011"/>
            <a:ext cx="2292741" cy="548585"/>
            <a:chOff x="934368" y="2385351"/>
            <a:chExt cx="2013518" cy="674649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A79B76A9-1B49-A842-862C-9639D0FBB4FB}"/>
                </a:ext>
              </a:extLst>
            </p:cNvPr>
            <p:cNvSpPr/>
            <p:nvPr/>
          </p:nvSpPr>
          <p:spPr>
            <a:xfrm>
              <a:off x="934368" y="2385351"/>
              <a:ext cx="2013518" cy="674649"/>
            </a:xfrm>
            <a:prstGeom prst="roundRect">
              <a:avLst/>
            </a:prstGeom>
            <a:solidFill>
              <a:srgbClr val="00173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635D7FD-8E05-B641-A9FA-301C6671C583}"/>
                </a:ext>
              </a:extLst>
            </p:cNvPr>
            <p:cNvSpPr/>
            <p:nvPr/>
          </p:nvSpPr>
          <p:spPr>
            <a:xfrm>
              <a:off x="996285" y="2461065"/>
              <a:ext cx="188968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DIN Condensed" panose="020B0606040000020204" pitchFamily="34" charset="77"/>
                  <a:ea typeface="DIN Condensed" panose="020B0606040000020204" pitchFamily="34" charset="77"/>
                </a:rPr>
                <a:t>CONTACT BRITISH CYCLING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DIN Condensed" panose="020B0606040000020204" pitchFamily="34" charset="77"/>
                </a:rPr>
                <a:t>TO REGISTER FOR PROGRAMME</a:t>
              </a:r>
              <a:endParaRPr lang="en-US" sz="1400" dirty="0"/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8515C5D9-09FF-E944-B993-EA8B594EC7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880" y="312612"/>
            <a:ext cx="2994594" cy="2032001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34EDEBAE-159B-A64F-956D-62AC8B4E568E}"/>
              </a:ext>
            </a:extLst>
          </p:cNvPr>
          <p:cNvGrpSpPr/>
          <p:nvPr/>
        </p:nvGrpSpPr>
        <p:grpSpPr>
          <a:xfrm>
            <a:off x="250031" y="3416145"/>
            <a:ext cx="2292741" cy="559905"/>
            <a:chOff x="934368" y="3262125"/>
            <a:chExt cx="2013518" cy="559905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E1FA2BC3-BAD4-A949-A1B6-8860B05DB1AA}"/>
                </a:ext>
              </a:extLst>
            </p:cNvPr>
            <p:cNvSpPr/>
            <p:nvPr/>
          </p:nvSpPr>
          <p:spPr>
            <a:xfrm>
              <a:off x="934368" y="3262125"/>
              <a:ext cx="2013518" cy="559905"/>
            </a:xfrm>
            <a:prstGeom prst="roundRect">
              <a:avLst/>
            </a:prstGeom>
            <a:solidFill>
              <a:srgbClr val="00173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BE7D15F-B80B-2943-8F60-77642CEC7DAD}"/>
                </a:ext>
              </a:extLst>
            </p:cNvPr>
            <p:cNvSpPr/>
            <p:nvPr/>
          </p:nvSpPr>
          <p:spPr>
            <a:xfrm>
              <a:off x="1179540" y="3388189"/>
              <a:ext cx="152317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DIN Condensed" panose="020B0606040000020204" pitchFamily="34" charset="77"/>
                  <a:ea typeface="DIN Condensed" panose="020B0606040000020204" pitchFamily="34" charset="77"/>
                </a:rPr>
                <a:t>BOOK TRAINING COURSE</a:t>
              </a:r>
              <a:endParaRPr lang="en-US" sz="1400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9AC65FE-A87E-E149-B08F-4226BA5FEFF7}"/>
              </a:ext>
            </a:extLst>
          </p:cNvPr>
          <p:cNvGrpSpPr/>
          <p:nvPr/>
        </p:nvGrpSpPr>
        <p:grpSpPr>
          <a:xfrm>
            <a:off x="190588" y="4204600"/>
            <a:ext cx="2358331" cy="525792"/>
            <a:chOff x="908280" y="4018250"/>
            <a:chExt cx="2045753" cy="559905"/>
          </a:xfrm>
        </p:grpSpPr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0A23B014-8BF8-8B45-9069-F1D5A50B2DBC}"/>
                </a:ext>
              </a:extLst>
            </p:cNvPr>
            <p:cNvSpPr/>
            <p:nvPr/>
          </p:nvSpPr>
          <p:spPr>
            <a:xfrm>
              <a:off x="920538" y="4018250"/>
              <a:ext cx="2013518" cy="559905"/>
            </a:xfrm>
            <a:prstGeom prst="roundRect">
              <a:avLst/>
            </a:prstGeom>
            <a:solidFill>
              <a:srgbClr val="00173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8972C28-7A76-2B44-A12D-36E0B55CC29B}"/>
                </a:ext>
              </a:extLst>
            </p:cNvPr>
            <p:cNvSpPr/>
            <p:nvPr/>
          </p:nvSpPr>
          <p:spPr>
            <a:xfrm>
              <a:off x="908280" y="4144313"/>
              <a:ext cx="204575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DIN Condensed" panose="020B0606040000020204" pitchFamily="34" charset="77"/>
                  <a:ea typeface="DIN Condensed" panose="020B0606040000020204" pitchFamily="34" charset="77"/>
                </a:rPr>
                <a:t>COMPLETE AND SUBMIT LOGBOOK</a:t>
              </a:r>
              <a:endParaRPr lang="en-US" sz="1400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5122DA8-31F7-F04F-A0E2-A23383FE23E7}"/>
              </a:ext>
            </a:extLst>
          </p:cNvPr>
          <p:cNvGrpSpPr/>
          <p:nvPr/>
        </p:nvGrpSpPr>
        <p:grpSpPr>
          <a:xfrm>
            <a:off x="228992" y="4993053"/>
            <a:ext cx="2313780" cy="674649"/>
            <a:chOff x="934368" y="4783986"/>
            <a:chExt cx="2013518" cy="674649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33061B56-3D95-984D-A060-739F6A898248}"/>
                </a:ext>
              </a:extLst>
            </p:cNvPr>
            <p:cNvSpPr/>
            <p:nvPr/>
          </p:nvSpPr>
          <p:spPr>
            <a:xfrm>
              <a:off x="934368" y="4783986"/>
              <a:ext cx="2013518" cy="674649"/>
            </a:xfrm>
            <a:prstGeom prst="roundRect">
              <a:avLst/>
            </a:prstGeom>
            <a:solidFill>
              <a:srgbClr val="00173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7AEBC64-FDC7-0E41-A2D1-852D0B6130D3}"/>
                </a:ext>
              </a:extLst>
            </p:cNvPr>
            <p:cNvSpPr/>
            <p:nvPr/>
          </p:nvSpPr>
          <p:spPr>
            <a:xfrm>
              <a:off x="1064928" y="4859700"/>
              <a:ext cx="175240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DIN Condensed" panose="020B0606040000020204" pitchFamily="34" charset="77"/>
                  <a:ea typeface="DIN Condensed" panose="020B0606040000020204" pitchFamily="34" charset="77"/>
                </a:rPr>
                <a:t>SUBMIT PROOF OF FIRST AID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DIN Condensed" panose="020B0606040000020204" pitchFamily="34" charset="77"/>
                </a:rPr>
                <a:t>TRAINING</a:t>
              </a:r>
              <a:endParaRPr lang="en-US" sz="140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135EAE4-DE9A-4C44-9DC7-FB2B0AEAF52F}"/>
              </a:ext>
            </a:extLst>
          </p:cNvPr>
          <p:cNvGrpSpPr/>
          <p:nvPr/>
        </p:nvGrpSpPr>
        <p:grpSpPr>
          <a:xfrm>
            <a:off x="250031" y="5896249"/>
            <a:ext cx="2292741" cy="559905"/>
            <a:chOff x="934368" y="5768653"/>
            <a:chExt cx="2013518" cy="559905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909AA8F6-E55F-C84B-95ED-09D897133090}"/>
                </a:ext>
              </a:extLst>
            </p:cNvPr>
            <p:cNvSpPr/>
            <p:nvPr/>
          </p:nvSpPr>
          <p:spPr>
            <a:xfrm>
              <a:off x="934368" y="5768653"/>
              <a:ext cx="2013518" cy="559905"/>
            </a:xfrm>
            <a:prstGeom prst="roundRect">
              <a:avLst/>
            </a:prstGeom>
            <a:solidFill>
              <a:srgbClr val="00173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11E4A33-10CF-734E-ABF5-B0361535508C}"/>
                </a:ext>
              </a:extLst>
            </p:cNvPr>
            <p:cNvSpPr/>
            <p:nvPr/>
          </p:nvSpPr>
          <p:spPr>
            <a:xfrm>
              <a:off x="1368827" y="5894717"/>
              <a:ext cx="114460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DIN Condensed" panose="020B0606040000020204" pitchFamily="34" charset="77"/>
                  <a:ea typeface="DIN Condensed" panose="020B0606040000020204" pitchFamily="34" charset="77"/>
                </a:rPr>
                <a:t>ATTEND TRAINING</a:t>
              </a:r>
              <a:endParaRPr lang="en-US" sz="1400" dirty="0"/>
            </a:p>
          </p:txBody>
        </p:sp>
      </p:grp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7FB68028-E61F-224E-BA4D-A22D84C6EEC6}"/>
              </a:ext>
            </a:extLst>
          </p:cNvPr>
          <p:cNvSpPr/>
          <p:nvPr/>
        </p:nvSpPr>
        <p:spPr>
          <a:xfrm>
            <a:off x="2956992" y="2472209"/>
            <a:ext cx="2013518" cy="3983945"/>
          </a:xfrm>
          <a:prstGeom prst="roundRect">
            <a:avLst/>
          </a:prstGeom>
          <a:solidFill>
            <a:srgbClr val="0017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8E270B66-3C19-1C4E-9F70-D4CE5F453812}"/>
              </a:ext>
            </a:extLst>
          </p:cNvPr>
          <p:cNvSpPr/>
          <p:nvPr/>
        </p:nvSpPr>
        <p:spPr>
          <a:xfrm>
            <a:off x="5398560" y="2512947"/>
            <a:ext cx="2013518" cy="559905"/>
          </a:xfrm>
          <a:prstGeom prst="roundRect">
            <a:avLst/>
          </a:prstGeom>
          <a:solidFill>
            <a:srgbClr val="0017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067B188-6EF1-EA40-96E8-7528CF444662}"/>
              </a:ext>
            </a:extLst>
          </p:cNvPr>
          <p:cNvSpPr/>
          <p:nvPr/>
        </p:nvSpPr>
        <p:spPr>
          <a:xfrm>
            <a:off x="5775982" y="2639011"/>
            <a:ext cx="12586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BOOK ASSESSMENT</a:t>
            </a:r>
            <a:endParaRPr lang="en-US" sz="1400" dirty="0"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D2318BC9-3F35-0B45-9C9A-8191525D1DF3}"/>
              </a:ext>
            </a:extLst>
          </p:cNvPr>
          <p:cNvSpPr/>
          <p:nvPr/>
        </p:nvSpPr>
        <p:spPr>
          <a:xfrm>
            <a:off x="5398560" y="3564297"/>
            <a:ext cx="2013518" cy="674649"/>
          </a:xfrm>
          <a:prstGeom prst="roundRect">
            <a:avLst/>
          </a:prstGeom>
          <a:solidFill>
            <a:srgbClr val="0017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6CEC743-8181-5C47-9ACB-0C9D8B9E267F}"/>
              </a:ext>
            </a:extLst>
          </p:cNvPr>
          <p:cNvSpPr/>
          <p:nvPr/>
        </p:nvSpPr>
        <p:spPr>
          <a:xfrm>
            <a:off x="5662972" y="3640011"/>
            <a:ext cx="14847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COMPLETE AND SUBMIT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DIN Condensed" panose="020B0606040000020204" pitchFamily="34" charset="77"/>
              </a:rPr>
              <a:t>WRITTEN ASSIGNMENT</a:t>
            </a:r>
            <a:endParaRPr lang="en-US" sz="1400" dirty="0"/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915E5F94-FB74-E34A-8C0D-806D006D5869}"/>
              </a:ext>
            </a:extLst>
          </p:cNvPr>
          <p:cNvSpPr/>
          <p:nvPr/>
        </p:nvSpPr>
        <p:spPr>
          <a:xfrm>
            <a:off x="5436964" y="5776551"/>
            <a:ext cx="2013518" cy="674649"/>
          </a:xfrm>
          <a:prstGeom prst="roundRect">
            <a:avLst/>
          </a:prstGeom>
          <a:solidFill>
            <a:srgbClr val="0017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628D803-9694-F44D-97A0-BAE335F30CA9}"/>
              </a:ext>
            </a:extLst>
          </p:cNvPr>
          <p:cNvSpPr/>
          <p:nvPr/>
        </p:nvSpPr>
        <p:spPr>
          <a:xfrm>
            <a:off x="5635781" y="5852265"/>
            <a:ext cx="16158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RECEIVE CERTIFICATE AND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DIN Condensed" panose="020B0606040000020204" pitchFamily="34" charset="77"/>
              </a:rPr>
              <a:t>LEADERSHIP LICENSE</a:t>
            </a:r>
            <a:endParaRPr lang="en-US" sz="1400" dirty="0"/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0C6343A2-E97D-964C-92BF-27C8172B7EC6}"/>
              </a:ext>
            </a:extLst>
          </p:cNvPr>
          <p:cNvSpPr/>
          <p:nvPr/>
        </p:nvSpPr>
        <p:spPr>
          <a:xfrm>
            <a:off x="5436964" y="4730391"/>
            <a:ext cx="2013518" cy="559905"/>
          </a:xfrm>
          <a:prstGeom prst="roundRect">
            <a:avLst/>
          </a:prstGeom>
          <a:solidFill>
            <a:srgbClr val="0017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EA42BA0-7811-9B40-8F74-B5B2F0E9382C}"/>
              </a:ext>
            </a:extLst>
          </p:cNvPr>
          <p:cNvSpPr/>
          <p:nvPr/>
        </p:nvSpPr>
        <p:spPr>
          <a:xfrm>
            <a:off x="5765624" y="4856455"/>
            <a:ext cx="13562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ATTEND ASSESSMENT</a:t>
            </a:r>
            <a:endParaRPr lang="en-US" sz="1400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0614758-80E5-904B-979F-E9B94B2AF3A4}"/>
              </a:ext>
            </a:extLst>
          </p:cNvPr>
          <p:cNvSpPr/>
          <p:nvPr/>
        </p:nvSpPr>
        <p:spPr>
          <a:xfrm>
            <a:off x="3213803" y="4187633"/>
            <a:ext cx="14998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CONSOLIDATION PERIOD</a:t>
            </a:r>
            <a:endParaRPr lang="en-US" sz="1400" dirty="0"/>
          </a:p>
        </p:txBody>
      </p:sp>
      <p:sp>
        <p:nvSpPr>
          <p:cNvPr id="50" name="Down Arrow 49">
            <a:extLst>
              <a:ext uri="{FF2B5EF4-FFF2-40B4-BE49-F238E27FC236}">
                <a16:creationId xmlns:a16="http://schemas.microsoft.com/office/drawing/2014/main" id="{2BCC6F78-FD34-1747-9622-579F3B618999}"/>
              </a:ext>
            </a:extLst>
          </p:cNvPr>
          <p:cNvSpPr/>
          <p:nvPr/>
        </p:nvSpPr>
        <p:spPr>
          <a:xfrm rot="16200000">
            <a:off x="2586026" y="6057931"/>
            <a:ext cx="327711" cy="302445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Down Arrow 50">
            <a:extLst>
              <a:ext uri="{FF2B5EF4-FFF2-40B4-BE49-F238E27FC236}">
                <a16:creationId xmlns:a16="http://schemas.microsoft.com/office/drawing/2014/main" id="{DD2A90BA-2417-3A41-8609-E99CD8831ACF}"/>
              </a:ext>
            </a:extLst>
          </p:cNvPr>
          <p:cNvSpPr/>
          <p:nvPr/>
        </p:nvSpPr>
        <p:spPr>
          <a:xfrm rot="16200000">
            <a:off x="5020679" y="2651644"/>
            <a:ext cx="327711" cy="302445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BDE1491-AF49-2D40-853E-2A3C45BA1F07}"/>
              </a:ext>
            </a:extLst>
          </p:cNvPr>
          <p:cNvSpPr txBox="1"/>
          <p:nvPr/>
        </p:nvSpPr>
        <p:spPr>
          <a:xfrm>
            <a:off x="7966422" y="5848186"/>
            <a:ext cx="1777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TT Lakes Light" panose="02000803000000020004" pitchFamily="2" charset="77"/>
              </a:rPr>
              <a:t>*Direct entry is also available.</a:t>
            </a:r>
          </a:p>
        </p:txBody>
      </p:sp>
    </p:spTree>
    <p:extLst>
      <p:ext uri="{BB962C8B-B14F-4D97-AF65-F5344CB8AC3E}">
        <p14:creationId xmlns:p14="http://schemas.microsoft.com/office/powerpoint/2010/main" val="344195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2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2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2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2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2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2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2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2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46" grpId="0" animBg="1"/>
      <p:bldP spid="30" grpId="0" animBg="1"/>
      <p:bldP spid="32" grpId="0" animBg="1"/>
      <p:bldP spid="36" grpId="0" animBg="1"/>
      <p:bldP spid="38" grpId="0" animBg="1"/>
      <p:bldP spid="40" grpId="0" animBg="1"/>
      <p:bldP spid="50" grpId="0" animBg="1"/>
      <p:bldP spid="5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ADA865C-E166-F945-B945-DCC93C2622E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7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819A8F-E4CC-DE48-9BB2-4353FCE042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0226739" cy="68580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26226B-15AB-614E-B247-170D5745BB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78482" y="312612"/>
            <a:ext cx="2061776" cy="137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300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9AC2239-D82F-7844-8FD8-14BDCA4EF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7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050B78-ABD0-ED4A-8C71-3074B7D6AD1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8360"/>
            <a:ext cx="9768542" cy="69063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57859F-F8DB-0147-BD34-E53FB2F704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78482" y="312612"/>
            <a:ext cx="2061776" cy="137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21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976050-9BC1-FB43-AEEF-B5DCABF12738}"/>
              </a:ext>
            </a:extLst>
          </p:cNvPr>
          <p:cNvSpPr/>
          <p:nvPr/>
        </p:nvSpPr>
        <p:spPr>
          <a:xfrm>
            <a:off x="10178482" y="0"/>
            <a:ext cx="2013518" cy="6858000"/>
          </a:xfrm>
          <a:prstGeom prst="rect">
            <a:avLst/>
          </a:prstGeom>
          <a:solidFill>
            <a:srgbClr val="0017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B2A0E1-D7BC-5F42-872E-5340831A5F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78482" y="312612"/>
            <a:ext cx="2061776" cy="13767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13E0EF0-3E05-564E-B9C0-F917D73407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580" y="312612"/>
            <a:ext cx="3185823" cy="15140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738555-4A42-6C46-AAD3-E94937BFBDA4}"/>
              </a:ext>
            </a:extLst>
          </p:cNvPr>
          <p:cNvSpPr txBox="1"/>
          <p:nvPr/>
        </p:nvSpPr>
        <p:spPr>
          <a:xfrm>
            <a:off x="0" y="5366682"/>
            <a:ext cx="25836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001738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COACHING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565CDC-DB0C-CD49-849F-B6D35EEA0CB8}"/>
              </a:ext>
            </a:extLst>
          </p:cNvPr>
          <p:cNvSpPr txBox="1"/>
          <p:nvPr/>
        </p:nvSpPr>
        <p:spPr>
          <a:xfrm>
            <a:off x="2583634" y="5366682"/>
            <a:ext cx="23889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001738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LEADERSHIP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89E6D4-77FF-B94C-9C8A-A011D8DF1239}"/>
              </a:ext>
            </a:extLst>
          </p:cNvPr>
          <p:cNvSpPr txBox="1"/>
          <p:nvPr/>
        </p:nvSpPr>
        <p:spPr>
          <a:xfrm>
            <a:off x="4972552" y="5366682"/>
            <a:ext cx="26135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001738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SAFETY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D00C13-B1C6-4743-8CB5-767A90C589D1}"/>
              </a:ext>
            </a:extLst>
          </p:cNvPr>
          <p:cNvSpPr txBox="1"/>
          <p:nvPr/>
        </p:nvSpPr>
        <p:spPr>
          <a:xfrm>
            <a:off x="7586093" y="5366682"/>
            <a:ext cx="25923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001738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PERSONAL DEVELOPMENT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8FED778-3381-DA40-A242-B8574156FE3B}"/>
              </a:ext>
            </a:extLst>
          </p:cNvPr>
          <p:cNvSpPr txBox="1">
            <a:spLocks/>
          </p:cNvSpPr>
          <p:nvPr/>
        </p:nvSpPr>
        <p:spPr>
          <a:xfrm>
            <a:off x="4314415" y="804002"/>
            <a:ext cx="4814087" cy="53127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C00000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 SemiBold" charset="0"/>
              </a:rPr>
              <a:t>QUALIFICATIONS &amp; AWARDS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94435F-F6DF-6544-9A8B-B48D743A4ED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2552" y="2807141"/>
            <a:ext cx="2614338" cy="2434394"/>
          </a:xfrm>
          <a:prstGeom prst="rect">
            <a:avLst/>
          </a:prstGeom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D834D25-EA6A-414A-868E-7BBD6CF1C32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3634" y="2807141"/>
            <a:ext cx="2389017" cy="243439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5669DA0-FB0F-C04F-8ACE-BB26CF03B16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67638" y="2724741"/>
            <a:ext cx="2426945" cy="260664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8921A1E-02BF-0E40-AC60-FC624A72F00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092" y="2807142"/>
            <a:ext cx="2592390" cy="2434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695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5F1F6D4-035C-7A4F-A7CC-BA4779799F6A}"/>
              </a:ext>
            </a:extLst>
          </p:cNvPr>
          <p:cNvSpPr/>
          <p:nvPr/>
        </p:nvSpPr>
        <p:spPr>
          <a:xfrm>
            <a:off x="4693966" y="4445655"/>
            <a:ext cx="4093196" cy="873750"/>
          </a:xfrm>
          <a:prstGeom prst="roundRect">
            <a:avLst/>
          </a:prstGeom>
          <a:solidFill>
            <a:srgbClr val="0017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5E413779-46FE-8D40-AAF5-75570FFDADB4}"/>
              </a:ext>
            </a:extLst>
          </p:cNvPr>
          <p:cNvSpPr/>
          <p:nvPr/>
        </p:nvSpPr>
        <p:spPr>
          <a:xfrm>
            <a:off x="4734623" y="5525155"/>
            <a:ext cx="4013200" cy="950605"/>
          </a:xfrm>
          <a:prstGeom prst="roundRect">
            <a:avLst/>
          </a:prstGeom>
          <a:solidFill>
            <a:srgbClr val="0017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C9B5A265-42CD-BF4B-8433-A0769522002E}"/>
              </a:ext>
            </a:extLst>
          </p:cNvPr>
          <p:cNvSpPr/>
          <p:nvPr/>
        </p:nvSpPr>
        <p:spPr>
          <a:xfrm>
            <a:off x="4693965" y="3495050"/>
            <a:ext cx="4013200" cy="744855"/>
          </a:xfrm>
          <a:prstGeom prst="roundRect">
            <a:avLst/>
          </a:prstGeom>
          <a:solidFill>
            <a:srgbClr val="0017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6FC7B09-66D0-884C-851F-14ECEF30D19D}"/>
              </a:ext>
            </a:extLst>
          </p:cNvPr>
          <p:cNvSpPr/>
          <p:nvPr/>
        </p:nvSpPr>
        <p:spPr>
          <a:xfrm>
            <a:off x="4693965" y="2361454"/>
            <a:ext cx="4013199" cy="927846"/>
          </a:xfrm>
          <a:prstGeom prst="roundRect">
            <a:avLst/>
          </a:prstGeom>
          <a:solidFill>
            <a:srgbClr val="0017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F59A3B-C6F6-D349-B5E0-2E2691A4BC09}"/>
              </a:ext>
            </a:extLst>
          </p:cNvPr>
          <p:cNvSpPr/>
          <p:nvPr/>
        </p:nvSpPr>
        <p:spPr>
          <a:xfrm>
            <a:off x="10178482" y="0"/>
            <a:ext cx="2013518" cy="6858000"/>
          </a:xfrm>
          <a:prstGeom prst="rect">
            <a:avLst/>
          </a:prstGeom>
          <a:solidFill>
            <a:srgbClr val="0017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EFC473-6A7F-A143-BC66-86D2F4119D8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78482" y="312612"/>
            <a:ext cx="2061776" cy="13767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F21365-2972-5645-B744-F0CEA729F6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580" y="312612"/>
            <a:ext cx="3185823" cy="15140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5D05EC-E0C0-C844-8DD2-F4D6B2851CBF}"/>
              </a:ext>
            </a:extLst>
          </p:cNvPr>
          <p:cNvSpPr txBox="1"/>
          <p:nvPr/>
        </p:nvSpPr>
        <p:spPr>
          <a:xfrm>
            <a:off x="936759" y="5582768"/>
            <a:ext cx="2606644" cy="464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1738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COACHING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9CEA30-8946-3541-B1EA-99164D5C78D6}"/>
              </a:ext>
            </a:extLst>
          </p:cNvPr>
          <p:cNvSpPr txBox="1"/>
          <p:nvPr/>
        </p:nvSpPr>
        <p:spPr>
          <a:xfrm>
            <a:off x="5441986" y="2402195"/>
            <a:ext cx="2908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PADDLE SPORT INSTRUCTOR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1841FA-931C-0A4E-A975-CA6752B9F5FE}"/>
              </a:ext>
            </a:extLst>
          </p:cNvPr>
          <p:cNvSpPr txBox="1"/>
          <p:nvPr/>
        </p:nvSpPr>
        <p:spPr>
          <a:xfrm>
            <a:off x="5968929" y="3430895"/>
            <a:ext cx="1854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COACH AWARD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87C9C3-70D9-F940-A12F-7BA954121A9F}"/>
              </a:ext>
            </a:extLst>
          </p:cNvPr>
          <p:cNvSpPr txBox="1"/>
          <p:nvPr/>
        </p:nvSpPr>
        <p:spPr>
          <a:xfrm>
            <a:off x="5217261" y="4510395"/>
            <a:ext cx="3357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PERFORMANCE COACH AWARD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B3D1B3-4700-BA41-99EC-B22B9C67DDEA}"/>
              </a:ext>
            </a:extLst>
          </p:cNvPr>
          <p:cNvSpPr txBox="1"/>
          <p:nvPr/>
        </p:nvSpPr>
        <p:spPr>
          <a:xfrm>
            <a:off x="5837193" y="5602595"/>
            <a:ext cx="2117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COACHING DIPLOMA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5B33E9B-A33E-1848-940B-5867B489F117}"/>
              </a:ext>
            </a:extLst>
          </p:cNvPr>
          <p:cNvSpPr txBox="1">
            <a:spLocks/>
          </p:cNvSpPr>
          <p:nvPr/>
        </p:nvSpPr>
        <p:spPr>
          <a:xfrm>
            <a:off x="4092499" y="804002"/>
            <a:ext cx="3143348" cy="53127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C00000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 SemiBold" charset="0"/>
              </a:rPr>
              <a:t>QUALIFICATIONS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C277BB5-8D77-0A49-A732-29F9736002E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771778" y="2413308"/>
            <a:ext cx="2936604" cy="315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693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own Arrow 16">
            <a:extLst>
              <a:ext uri="{FF2B5EF4-FFF2-40B4-BE49-F238E27FC236}">
                <a16:creationId xmlns:a16="http://schemas.microsoft.com/office/drawing/2014/main" id="{2B23B95B-E38F-4D42-BB08-022509489430}"/>
              </a:ext>
            </a:extLst>
          </p:cNvPr>
          <p:cNvSpPr/>
          <p:nvPr/>
        </p:nvSpPr>
        <p:spPr>
          <a:xfrm rot="16200000">
            <a:off x="5199502" y="2130709"/>
            <a:ext cx="1545755" cy="358816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D1A7A4-38AD-8E48-809D-CB6ACE581ECF}"/>
              </a:ext>
            </a:extLst>
          </p:cNvPr>
          <p:cNvSpPr/>
          <p:nvPr/>
        </p:nvSpPr>
        <p:spPr>
          <a:xfrm>
            <a:off x="10178482" y="0"/>
            <a:ext cx="2013518" cy="6858000"/>
          </a:xfrm>
          <a:prstGeom prst="rect">
            <a:avLst/>
          </a:prstGeom>
          <a:solidFill>
            <a:srgbClr val="0017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4D8997-BF98-CC4C-9865-ECB71438FA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78482" y="312612"/>
            <a:ext cx="2061776" cy="13767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ED3253-1260-D340-A4F3-B3D24BAFCD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580" y="312612"/>
            <a:ext cx="3185823" cy="151405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5A5C498-DBBF-D24E-82E9-69703EA031C4}"/>
              </a:ext>
            </a:extLst>
          </p:cNvPr>
          <p:cNvSpPr txBox="1">
            <a:spLocks/>
          </p:cNvSpPr>
          <p:nvPr/>
        </p:nvSpPr>
        <p:spPr>
          <a:xfrm>
            <a:off x="4314416" y="804002"/>
            <a:ext cx="3946182" cy="53127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C00000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 SemiBold" charset="0"/>
              </a:rPr>
              <a:t>QUALIFICATIONS PATHWAY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33CB59A-A046-B84C-A708-FDF636D9C5A0}"/>
              </a:ext>
            </a:extLst>
          </p:cNvPr>
          <p:cNvSpPr/>
          <p:nvPr/>
        </p:nvSpPr>
        <p:spPr>
          <a:xfrm>
            <a:off x="2265165" y="5765800"/>
            <a:ext cx="7412234" cy="744855"/>
          </a:xfrm>
          <a:prstGeom prst="roundRect">
            <a:avLst/>
          </a:prstGeom>
          <a:solidFill>
            <a:srgbClr val="0017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E4F294-5D45-FB4F-A895-FE4DB7F996CB}"/>
              </a:ext>
            </a:extLst>
          </p:cNvPr>
          <p:cNvSpPr txBox="1"/>
          <p:nvPr/>
        </p:nvSpPr>
        <p:spPr>
          <a:xfrm>
            <a:off x="2583500" y="5907395"/>
            <a:ext cx="6879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eLEARNING</a:t>
            </a:r>
            <a:r>
              <a:rPr lang="en-US" sz="2400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 | SUPPLEMENTARY LEARNING | EXPERIENCE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79B76A9-1B49-A842-862C-9639D0FBB4FB}"/>
              </a:ext>
            </a:extLst>
          </p:cNvPr>
          <p:cNvSpPr/>
          <p:nvPr/>
        </p:nvSpPr>
        <p:spPr>
          <a:xfrm>
            <a:off x="2265164" y="2924645"/>
            <a:ext cx="1913135" cy="2028844"/>
          </a:xfrm>
          <a:prstGeom prst="roundRect">
            <a:avLst/>
          </a:prstGeom>
          <a:solidFill>
            <a:srgbClr val="0017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D346B6-409A-A34B-B626-7D7D8BC7861F}"/>
              </a:ext>
            </a:extLst>
          </p:cNvPr>
          <p:cNvSpPr txBox="1"/>
          <p:nvPr/>
        </p:nvSpPr>
        <p:spPr>
          <a:xfrm>
            <a:off x="2265164" y="3231340"/>
            <a:ext cx="19131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CORE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COACH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TRAINING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[2 days]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7359CC4D-3B7D-404C-A038-21B3FCC9F415}"/>
              </a:ext>
            </a:extLst>
          </p:cNvPr>
          <p:cNvSpPr/>
          <p:nvPr/>
        </p:nvSpPr>
        <p:spPr>
          <a:xfrm>
            <a:off x="4513064" y="2924645"/>
            <a:ext cx="1913135" cy="2028844"/>
          </a:xfrm>
          <a:prstGeom prst="roundRect">
            <a:avLst/>
          </a:prstGeom>
          <a:solidFill>
            <a:srgbClr val="0017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11A617-BF73-8142-A85E-22A18001B0B7}"/>
              </a:ext>
            </a:extLst>
          </p:cNvPr>
          <p:cNvSpPr txBox="1"/>
          <p:nvPr/>
        </p:nvSpPr>
        <p:spPr>
          <a:xfrm>
            <a:off x="4513064" y="3231340"/>
            <a:ext cx="19131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DISCIPLINE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SPECIFIC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TRAINING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[2 days]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C3F9236-F703-FC47-B720-402AB5687E53}"/>
              </a:ext>
            </a:extLst>
          </p:cNvPr>
          <p:cNvSpPr/>
          <p:nvPr/>
        </p:nvSpPr>
        <p:spPr>
          <a:xfrm>
            <a:off x="7764264" y="2924645"/>
            <a:ext cx="1913135" cy="2028844"/>
          </a:xfrm>
          <a:prstGeom prst="roundRect">
            <a:avLst/>
          </a:prstGeom>
          <a:solidFill>
            <a:srgbClr val="0017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D0898B-C290-424A-B77C-1530E531072C}"/>
              </a:ext>
            </a:extLst>
          </p:cNvPr>
          <p:cNvSpPr txBox="1"/>
          <p:nvPr/>
        </p:nvSpPr>
        <p:spPr>
          <a:xfrm>
            <a:off x="7764264" y="3231340"/>
            <a:ext cx="19131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ASSESSMENT</a:t>
            </a:r>
          </a:p>
          <a:p>
            <a:pPr algn="ctr"/>
            <a:endParaRPr lang="en-US" sz="2400" dirty="0">
              <a:solidFill>
                <a:schemeClr val="bg1"/>
              </a:solidFill>
              <a:latin typeface="DIN Condensed" panose="020B0606040000020204" pitchFamily="34" charset="77"/>
              <a:ea typeface="DIN Condensed" panose="020B0606040000020204" pitchFamily="34" charset="77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DIN Condensed" panose="020B0606040000020204" pitchFamily="34" charset="77"/>
              <a:ea typeface="DIN Condensed" panose="020B0606040000020204" pitchFamily="34" charset="77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[1 day]</a:t>
            </a: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9130405C-8A2C-5245-A315-9DE957534186}"/>
              </a:ext>
            </a:extLst>
          </p:cNvPr>
          <p:cNvSpPr/>
          <p:nvPr/>
        </p:nvSpPr>
        <p:spPr>
          <a:xfrm rot="16200000">
            <a:off x="282675" y="2970997"/>
            <a:ext cx="2057400" cy="190758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35D7FD-8E05-B641-A9FA-301C6671C583}"/>
              </a:ext>
            </a:extLst>
          </p:cNvPr>
          <p:cNvSpPr/>
          <p:nvPr/>
        </p:nvSpPr>
        <p:spPr>
          <a:xfrm>
            <a:off x="552459" y="3740123"/>
            <a:ext cx="1174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DIRECT ENTRY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D78853-27F2-014C-9C34-B87FF05D6AC0}"/>
              </a:ext>
            </a:extLst>
          </p:cNvPr>
          <p:cNvSpPr/>
          <p:nvPr/>
        </p:nvSpPr>
        <p:spPr>
          <a:xfrm>
            <a:off x="6419859" y="3740123"/>
            <a:ext cx="1302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CONSOLIDATION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56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46006A-D7AE-2647-9942-B5310E25CD1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5674" y="442057"/>
            <a:ext cx="1308807" cy="13249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B07FD6-A7B2-C441-89F9-32FD3D2F0B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7635" y="0"/>
            <a:ext cx="1244727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FD7B22-91DB-FA46-B93C-B4FFD172BC1D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C00000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 SemiBold" charset="0"/>
              </a:rPr>
              <a:t>ADVANCED QUALIFICATIONS COURSES  PADDLE SPORTS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9ECCF-E4B9-7E4D-B84E-A863F360F417}"/>
              </a:ext>
            </a:extLst>
          </p:cNvPr>
          <p:cNvSpPr txBox="1">
            <a:spLocks/>
          </p:cNvSpPr>
          <p:nvPr/>
        </p:nvSpPr>
        <p:spPr>
          <a:xfrm>
            <a:off x="457200" y="1600201"/>
            <a:ext cx="8229600" cy="39890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1738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WHITE WATER KAYAKER/PROGESSIVE WHITE WATER</a:t>
            </a:r>
          </a:p>
          <a:p>
            <a:r>
              <a:rPr lang="en-US" dirty="0">
                <a:solidFill>
                  <a:srgbClr val="001738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CANOEIST/PROGRESSIVE CANOEIST</a:t>
            </a:r>
          </a:p>
          <a:p>
            <a:r>
              <a:rPr lang="en-US" dirty="0">
                <a:solidFill>
                  <a:srgbClr val="001738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PADDLE SPORT LEADERS AWARD</a:t>
            </a:r>
          </a:p>
          <a:p>
            <a:r>
              <a:rPr lang="en-US" dirty="0">
                <a:solidFill>
                  <a:srgbClr val="001738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WHITE WATER SAFETY AND RESCUE</a:t>
            </a:r>
          </a:p>
          <a:p>
            <a:r>
              <a:rPr lang="en-US" dirty="0">
                <a:solidFill>
                  <a:srgbClr val="001738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CORE COACH TRAINING</a:t>
            </a:r>
          </a:p>
          <a:p>
            <a:r>
              <a:rPr lang="en-US" dirty="0">
                <a:solidFill>
                  <a:srgbClr val="001738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DISCIPLINE SPECIFIC TRAINING</a:t>
            </a:r>
          </a:p>
          <a:p>
            <a:r>
              <a:rPr lang="en-US" dirty="0">
                <a:solidFill>
                  <a:srgbClr val="001738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COACH ASSESSMENT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="1" dirty="0">
              <a:latin typeface="DIN Condensed" panose="020B0606040000020204" pitchFamily="34" charset="77"/>
              <a:ea typeface="DIN Condensed" panose="020B0606040000020204" pitchFamily="34" charset="77"/>
              <a:cs typeface="Gill Sa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59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A2469-0FF6-7B4E-9AFF-4512F248586F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C00000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 SemiBold" charset="0"/>
              </a:rPr>
              <a:t>CREDITS FOR FAST TRACK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33DEAE-977F-944A-9DA1-10033093BB94}"/>
              </a:ext>
            </a:extLst>
          </p:cNvPr>
          <p:cNvSpPr/>
          <p:nvPr/>
        </p:nvSpPr>
        <p:spPr>
          <a:xfrm>
            <a:off x="457200" y="2305615"/>
            <a:ext cx="61264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1738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IF YOU CHOOSE TO FINISH EARLY, WE CREDIT 10 DAYS AT NO ADDITIONAL COST (USE WITHIN 12 MONTHS)</a:t>
            </a:r>
          </a:p>
          <a:p>
            <a:endParaRPr lang="en-US" sz="2800" dirty="0">
              <a:solidFill>
                <a:srgbClr val="001738"/>
              </a:solidFill>
              <a:latin typeface="DIN Condensed" panose="020B0606040000020204" pitchFamily="34" charset="77"/>
              <a:ea typeface="DIN Condensed" panose="020B0606040000020204" pitchFamily="34" charset="77"/>
              <a:cs typeface="Gill Sans" charset="0"/>
            </a:endParaRPr>
          </a:p>
          <a:p>
            <a:r>
              <a:rPr lang="en-US" sz="2800" dirty="0">
                <a:solidFill>
                  <a:srgbClr val="001738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THEY CAN BE USED ON NATIONAL GOVERNING BODY QUALIFICATION TRAINING OR ASSESSMENT COURSES.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311700-0569-4745-8ADE-C5D833A4BE8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0445" y="0"/>
            <a:ext cx="50315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2296B4-170B-9725-0812-EAF17674DF19}"/>
              </a:ext>
            </a:extLst>
          </p:cNvPr>
          <p:cNvSpPr/>
          <p:nvPr/>
        </p:nvSpPr>
        <p:spPr>
          <a:xfrm>
            <a:off x="548497" y="566694"/>
            <a:ext cx="93813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‘</a:t>
            </a:r>
            <a:r>
              <a:rPr lang="en-US" sz="3600" dirty="0" err="1">
                <a:solidFill>
                  <a:srgbClr val="C00000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Plas</a:t>
            </a:r>
            <a:r>
              <a:rPr lang="en-US" sz="3600" dirty="0">
                <a:solidFill>
                  <a:srgbClr val="C00000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 y </a:t>
            </a:r>
            <a:r>
              <a:rPr lang="en-US" sz="3600" dirty="0" err="1">
                <a:solidFill>
                  <a:srgbClr val="C00000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Brenin</a:t>
            </a:r>
            <a:r>
              <a:rPr lang="en-US" sz="3600" dirty="0">
                <a:solidFill>
                  <a:srgbClr val="C00000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 – Fast Track Adventure Pro’ Video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72BC7B-D650-E83D-9670-3AC2F9D286FF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youtu.be</a:t>
            </a:r>
            <a:r>
              <a:rPr lang="en-US" dirty="0"/>
              <a:t>/Pezm5e_J0P4</a:t>
            </a:r>
          </a:p>
        </p:txBody>
      </p:sp>
    </p:spTree>
    <p:extLst>
      <p:ext uri="{BB962C8B-B14F-4D97-AF65-F5344CB8AC3E}">
        <p14:creationId xmlns:p14="http://schemas.microsoft.com/office/powerpoint/2010/main" val="2742375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3555E31-6FE0-A072-3B50-890A85794111}"/>
              </a:ext>
            </a:extLst>
          </p:cNvPr>
          <p:cNvSpPr txBox="1"/>
          <p:nvPr/>
        </p:nvSpPr>
        <p:spPr>
          <a:xfrm>
            <a:off x="3050628" y="3105835"/>
            <a:ext cx="61012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www.facebook.com</a:t>
            </a:r>
            <a:r>
              <a:rPr lang="en-US" dirty="0"/>
              <a:t>/</a:t>
            </a:r>
            <a:r>
              <a:rPr lang="en-US" dirty="0" err="1"/>
              <a:t>plasybrenin</a:t>
            </a:r>
            <a:r>
              <a:rPr lang="en-US" dirty="0"/>
              <a:t>/videos/</a:t>
            </a:r>
            <a:r>
              <a:rPr lang="en-US" dirty="0" err="1"/>
              <a:t>becca</a:t>
            </a:r>
            <a:r>
              <a:rPr lang="en-US" dirty="0"/>
              <a:t>-</a:t>
            </a:r>
            <a:r>
              <a:rPr lang="en-US" dirty="0" err="1"/>
              <a:t>cronk</a:t>
            </a:r>
            <a:r>
              <a:rPr lang="en-US" dirty="0"/>
              <a:t>-fast-track-adventure-pro-interview/677234145992542/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1E8621-332D-AF48-B7A6-27B8C8DDFE3B}"/>
              </a:ext>
            </a:extLst>
          </p:cNvPr>
          <p:cNvSpPr/>
          <p:nvPr/>
        </p:nvSpPr>
        <p:spPr>
          <a:xfrm>
            <a:off x="548497" y="566694"/>
            <a:ext cx="93813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  <a:latin typeface="DIN Condensed" panose="020B0606040000020204" pitchFamily="34" charset="77"/>
                <a:ea typeface="DIN Condensed" panose="020B0606040000020204" pitchFamily="34" charset="77"/>
                <a:cs typeface="Gill Sans" charset="0"/>
              </a:rPr>
              <a:t>‘Becca Cronk – Fast Track Pro Interview’ Video</a:t>
            </a:r>
          </a:p>
        </p:txBody>
      </p:sp>
    </p:spTree>
    <p:extLst>
      <p:ext uri="{BB962C8B-B14F-4D97-AF65-F5344CB8AC3E}">
        <p14:creationId xmlns:p14="http://schemas.microsoft.com/office/powerpoint/2010/main" val="7468390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808436-0EF8-D346-A608-55833D2EE4A6}"/>
              </a:ext>
            </a:extLst>
          </p:cNvPr>
          <p:cNvSpPr/>
          <p:nvPr/>
        </p:nvSpPr>
        <p:spPr>
          <a:xfrm>
            <a:off x="-50800" y="-20891"/>
            <a:ext cx="12293600" cy="68997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11662AC-3AA5-D940-A2B3-F5211D9FD9C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0800" y="-20891"/>
            <a:ext cx="12293600" cy="68997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D08C70-4AC3-2546-8851-A922E59697A9}"/>
              </a:ext>
            </a:extLst>
          </p:cNvPr>
          <p:cNvSpPr txBox="1"/>
          <p:nvPr/>
        </p:nvSpPr>
        <p:spPr>
          <a:xfrm>
            <a:off x="4518087" y="3131234"/>
            <a:ext cx="38435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DIN Condensed" panose="020B0606040000020204" pitchFamily="34" charset="77"/>
                <a:ea typeface="DIN Condensed" panose="020B0606040000020204" pitchFamily="34" charset="77"/>
              </a:rPr>
              <a:t>YOUR ADVENTURE AWAITS</a:t>
            </a:r>
          </a:p>
        </p:txBody>
      </p:sp>
    </p:spTree>
    <p:extLst>
      <p:ext uri="{BB962C8B-B14F-4D97-AF65-F5344CB8AC3E}">
        <p14:creationId xmlns:p14="http://schemas.microsoft.com/office/powerpoint/2010/main" val="2355954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0" dur="5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45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5d99d22-4f1d-459e-9bd8-4be73ad3b185">
      <Terms xmlns="http://schemas.microsoft.com/office/infopath/2007/PartnerControls"/>
    </lcf76f155ced4ddcb4097134ff3c332f>
    <TaxCatchAll xmlns="482cf9ee-d088-413f-bd9d-d405251cccf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1EA5E828D4924A91F46A770E515A55" ma:contentTypeVersion="16" ma:contentTypeDescription="Create a new document." ma:contentTypeScope="" ma:versionID="9906c7a6f3b8f948b6746015013ea682">
  <xsd:schema xmlns:xsd="http://www.w3.org/2001/XMLSchema" xmlns:xs="http://www.w3.org/2001/XMLSchema" xmlns:p="http://schemas.microsoft.com/office/2006/metadata/properties" xmlns:ns2="95d99d22-4f1d-459e-9bd8-4be73ad3b185" xmlns:ns3="482cf9ee-d088-413f-bd9d-d405251cccfd" targetNamespace="http://schemas.microsoft.com/office/2006/metadata/properties" ma:root="true" ma:fieldsID="da76c716cbc1f12130f1233aca3cd02f" ns2:_="" ns3:_="">
    <xsd:import namespace="95d99d22-4f1d-459e-9bd8-4be73ad3b185"/>
    <xsd:import namespace="482cf9ee-d088-413f-bd9d-d405251ccc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d99d22-4f1d-459e-9bd8-4be73ad3b1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609f6b5-9589-4f8b-8db5-ddbc6f143d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2cf9ee-d088-413f-bd9d-d405251cccf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3e6c61b-cdb2-4221-a752-746ebf2bed7b}" ma:internalName="TaxCatchAll" ma:showField="CatchAllData" ma:web="482cf9ee-d088-413f-bd9d-d405251ccc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9BB36A-3B7F-4F62-9F8E-6109556F3C6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0483DE9-6301-4C82-A269-E9E83A93DD0F}">
  <ds:schemaRefs>
    <ds:schemaRef ds:uri="http://schemas.microsoft.com/office/2006/metadata/properties"/>
    <ds:schemaRef ds:uri="http://schemas.microsoft.com/office/infopath/2007/PartnerControls"/>
    <ds:schemaRef ds:uri="95d99d22-4f1d-459e-9bd8-4be73ad3b185"/>
    <ds:schemaRef ds:uri="482cf9ee-d088-413f-bd9d-d405251cccfd"/>
  </ds:schemaRefs>
</ds:datastoreItem>
</file>

<file path=customXml/itemProps3.xml><?xml version="1.0" encoding="utf-8"?>
<ds:datastoreItem xmlns:ds="http://schemas.openxmlformats.org/officeDocument/2006/customXml" ds:itemID="{BB23166B-1063-4D26-99A1-8EFB78628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d99d22-4f1d-459e-9bd8-4be73ad3b185"/>
    <ds:schemaRef ds:uri="482cf9ee-d088-413f-bd9d-d405251cccf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14682</TotalTime>
  <Words>434</Words>
  <Application>Microsoft Macintosh PowerPoint</Application>
  <PresentationFormat>Widescreen</PresentationFormat>
  <Paragraphs>133</Paragraphs>
  <Slides>37</Slides>
  <Notes>0</Notes>
  <HiddenSlides>13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Arial</vt:lpstr>
      <vt:lpstr>Calibri</vt:lpstr>
      <vt:lpstr>Calibri Light</vt:lpstr>
      <vt:lpstr>DIN Condensed</vt:lpstr>
      <vt:lpstr>DIN Condensed Bold</vt:lpstr>
      <vt:lpstr>TT Lakes Light</vt:lpstr>
      <vt:lpstr>YouTube Noto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Martin</dc:creator>
  <cp:lastModifiedBy>Emily Ralphs</cp:lastModifiedBy>
  <cp:revision>126</cp:revision>
  <dcterms:created xsi:type="dcterms:W3CDTF">2018-09-11T08:47:10Z</dcterms:created>
  <dcterms:modified xsi:type="dcterms:W3CDTF">2022-12-16T09:37:12Z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0x010100301EA5E828D4924A91F46A770E515A55</vt:lpwstr>
  </property>
</Properties>
</file>