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14"/>
  </p:notesMasterIdLst>
  <p:sldIdLst>
    <p:sldId id="256" r:id="rId5"/>
    <p:sldId id="258" r:id="rId6"/>
    <p:sldId id="260" r:id="rId7"/>
    <p:sldId id="257" r:id="rId8"/>
    <p:sldId id="259" r:id="rId9"/>
    <p:sldId id="263" r:id="rId10"/>
    <p:sldId id="264" r:id="rId11"/>
    <p:sldId id="262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062" autoAdjust="0"/>
  </p:normalViewPr>
  <p:slideViewPr>
    <p:cSldViewPr snapToGrid="0">
      <p:cViewPr varScale="1">
        <p:scale>
          <a:sx n="52" d="100"/>
          <a:sy n="52" d="100"/>
        </p:scale>
        <p:origin x="8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21F230-CD88-48F8-9E58-68A0F21E171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1E96C253-D917-4FB5-83BC-ED96D325466E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 algn="ctr"/>
          <a:r>
            <a:rPr lang="en-GB" sz="1600" dirty="0">
              <a:solidFill>
                <a:schemeClr val="bg1"/>
              </a:solidFill>
            </a:rPr>
            <a:t>Acceptance</a:t>
          </a:r>
        </a:p>
      </dgm:t>
    </dgm:pt>
    <dgm:pt modelId="{D35BA495-BBFE-47FA-8E67-1C332AB04D2F}" type="parTrans" cxnId="{A8AAF325-48B6-4661-8D9B-13F83CE9A31A}">
      <dgm:prSet/>
      <dgm:spPr/>
      <dgm:t>
        <a:bodyPr/>
        <a:lstStyle/>
        <a:p>
          <a:endParaRPr lang="en-GB"/>
        </a:p>
      </dgm:t>
    </dgm:pt>
    <dgm:pt modelId="{EF577BBC-C0D9-489C-9EFF-B700E3C5B791}" type="sibTrans" cxnId="{A8AAF325-48B6-4661-8D9B-13F83CE9A31A}">
      <dgm:prSet/>
      <dgm:spPr/>
      <dgm:t>
        <a:bodyPr/>
        <a:lstStyle/>
        <a:p>
          <a:endParaRPr lang="en-GB"/>
        </a:p>
      </dgm:t>
    </dgm:pt>
    <dgm:pt modelId="{488CF154-88B2-423C-806B-2C36816C827C}">
      <dgm:prSet phldrT="[Text]" custT="1"/>
      <dgm:spPr>
        <a:solidFill>
          <a:schemeClr val="accent4">
            <a:lumMod val="75000"/>
            <a:alpha val="50000"/>
          </a:schemeClr>
        </a:solidFill>
      </dgm:spPr>
      <dgm:t>
        <a:bodyPr/>
        <a:lstStyle/>
        <a:p>
          <a:pPr algn="ctr"/>
          <a:r>
            <a:rPr lang="en-GB" sz="2400" dirty="0">
              <a:solidFill>
                <a:schemeClr val="bg1"/>
              </a:solidFill>
            </a:rPr>
            <a:t>Be aware of the present moment </a:t>
          </a:r>
        </a:p>
      </dgm:t>
    </dgm:pt>
    <dgm:pt modelId="{A4DE25AA-94DA-4777-B8EB-920E30E49842}" type="parTrans" cxnId="{B5DE5ECA-E28D-447F-8FBA-04371E1D0342}">
      <dgm:prSet/>
      <dgm:spPr/>
      <dgm:t>
        <a:bodyPr/>
        <a:lstStyle/>
        <a:p>
          <a:endParaRPr lang="en-GB"/>
        </a:p>
      </dgm:t>
    </dgm:pt>
    <dgm:pt modelId="{B5492585-76E1-41F6-BC32-9DEF7D64CC0D}" type="sibTrans" cxnId="{B5DE5ECA-E28D-447F-8FBA-04371E1D0342}">
      <dgm:prSet/>
      <dgm:spPr/>
      <dgm:t>
        <a:bodyPr/>
        <a:lstStyle/>
        <a:p>
          <a:endParaRPr lang="en-GB"/>
        </a:p>
      </dgm:t>
    </dgm:pt>
    <dgm:pt modelId="{F1DBCAF3-24FC-43A5-9914-1784AECA6D9E}">
      <dgm:prSet phldrT="[Tex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pPr algn="ctr"/>
          <a:r>
            <a:rPr lang="en-GB" sz="2400" dirty="0">
              <a:solidFill>
                <a:schemeClr val="bg1"/>
              </a:solidFill>
            </a:rPr>
            <a:t>Diffusion</a:t>
          </a:r>
          <a:r>
            <a:rPr lang="en-GB" sz="2400" dirty="0">
              <a:solidFill>
                <a:schemeClr val="tx1">
                  <a:lumMod val="75000"/>
                </a:schemeClr>
              </a:solidFill>
            </a:rPr>
            <a:t> </a:t>
          </a:r>
        </a:p>
      </dgm:t>
    </dgm:pt>
    <dgm:pt modelId="{EACA9A12-7D1A-4753-BDD2-ED18824EBE97}" type="parTrans" cxnId="{6841FB8B-B201-42B5-A09A-32B43CDED0A1}">
      <dgm:prSet/>
      <dgm:spPr/>
      <dgm:t>
        <a:bodyPr/>
        <a:lstStyle/>
        <a:p>
          <a:endParaRPr lang="en-GB"/>
        </a:p>
      </dgm:t>
    </dgm:pt>
    <dgm:pt modelId="{5393D494-6C73-4AA8-A784-9F1CFF02F4EA}" type="sibTrans" cxnId="{6841FB8B-B201-42B5-A09A-32B43CDED0A1}">
      <dgm:prSet/>
      <dgm:spPr/>
      <dgm:t>
        <a:bodyPr/>
        <a:lstStyle/>
        <a:p>
          <a:endParaRPr lang="en-GB"/>
        </a:p>
      </dgm:t>
    </dgm:pt>
    <dgm:pt modelId="{C309440D-65C1-4597-9204-74F46BB99E38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sz="2400" dirty="0">
              <a:solidFill>
                <a:schemeClr val="bg1"/>
              </a:solidFill>
            </a:rPr>
            <a:t>Defining values</a:t>
          </a:r>
        </a:p>
      </dgm:t>
    </dgm:pt>
    <dgm:pt modelId="{300B7964-C52B-4FF9-A417-6CD466FD9584}" type="parTrans" cxnId="{B1F49464-F16F-4B55-8093-77FB97C94CA2}">
      <dgm:prSet/>
      <dgm:spPr/>
      <dgm:t>
        <a:bodyPr/>
        <a:lstStyle/>
        <a:p>
          <a:endParaRPr lang="en-GB"/>
        </a:p>
      </dgm:t>
    </dgm:pt>
    <dgm:pt modelId="{E73F16EC-7FA3-40F4-97E4-FDD7B69F77FD}" type="sibTrans" cxnId="{B1F49464-F16F-4B55-8093-77FB97C94CA2}">
      <dgm:prSet/>
      <dgm:spPr/>
      <dgm:t>
        <a:bodyPr/>
        <a:lstStyle/>
        <a:p>
          <a:endParaRPr lang="en-GB"/>
        </a:p>
      </dgm:t>
    </dgm:pt>
    <dgm:pt modelId="{E0CAB54E-8C1E-4378-9943-373CBBEBA974}" type="pres">
      <dgm:prSet presAssocID="{0321F230-CD88-48F8-9E58-68A0F21E1718}" presName="compositeShape" presStyleCnt="0">
        <dgm:presLayoutVars>
          <dgm:chMax val="7"/>
          <dgm:dir/>
          <dgm:resizeHandles val="exact"/>
        </dgm:presLayoutVars>
      </dgm:prSet>
      <dgm:spPr/>
    </dgm:pt>
    <dgm:pt modelId="{FFDFF2A7-496B-45C5-A8AA-134085288496}" type="pres">
      <dgm:prSet presAssocID="{C309440D-65C1-4597-9204-74F46BB99E38}" presName="circ1" presStyleLbl="vennNode1" presStyleIdx="0" presStyleCnt="4"/>
      <dgm:spPr/>
    </dgm:pt>
    <dgm:pt modelId="{3AB563CA-73D0-4882-AEC1-C6F8EAC272D8}" type="pres">
      <dgm:prSet presAssocID="{C309440D-65C1-4597-9204-74F46BB99E3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D40995-9BA6-425D-A616-1C7BADB50A8C}" type="pres">
      <dgm:prSet presAssocID="{1E96C253-D917-4FB5-83BC-ED96D325466E}" presName="circ2" presStyleLbl="vennNode1" presStyleIdx="1" presStyleCnt="4" custLinFactNeighborX="24238" custLinFactNeighborY="898"/>
      <dgm:spPr/>
    </dgm:pt>
    <dgm:pt modelId="{C9532CFC-5460-4221-9215-4D15CFE7F695}" type="pres">
      <dgm:prSet presAssocID="{1E96C253-D917-4FB5-83BC-ED96D325466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66FCCB2-659F-4E25-80DE-4054FF67DB97}" type="pres">
      <dgm:prSet presAssocID="{488CF154-88B2-423C-806B-2C36816C827C}" presName="circ3" presStyleLbl="vennNode1" presStyleIdx="2" presStyleCnt="4"/>
      <dgm:spPr/>
    </dgm:pt>
    <dgm:pt modelId="{5389427F-905F-4A46-9BEC-25DD19512EFC}" type="pres">
      <dgm:prSet presAssocID="{488CF154-88B2-423C-806B-2C36816C827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1120E09-CC44-46C1-B8F2-55F4520FF55A}" type="pres">
      <dgm:prSet presAssocID="{F1DBCAF3-24FC-43A5-9914-1784AECA6D9E}" presName="circ4" presStyleLbl="vennNode1" presStyleIdx="3" presStyleCnt="4" custLinFactNeighborX="280" custLinFactNeighborY="1402"/>
      <dgm:spPr/>
    </dgm:pt>
    <dgm:pt modelId="{29D3E356-F11E-4FC2-90C4-CD57FBB6F179}" type="pres">
      <dgm:prSet presAssocID="{F1DBCAF3-24FC-43A5-9914-1784AECA6D9E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F3EB321-6E77-47E8-84E9-136240125E2F}" type="presOf" srcId="{C309440D-65C1-4597-9204-74F46BB99E38}" destId="{3AB563CA-73D0-4882-AEC1-C6F8EAC272D8}" srcOrd="1" destOrd="0" presId="urn:microsoft.com/office/officeart/2005/8/layout/venn1"/>
    <dgm:cxn modelId="{A8AAF325-48B6-4661-8D9B-13F83CE9A31A}" srcId="{0321F230-CD88-48F8-9E58-68A0F21E1718}" destId="{1E96C253-D917-4FB5-83BC-ED96D325466E}" srcOrd="1" destOrd="0" parTransId="{D35BA495-BBFE-47FA-8E67-1C332AB04D2F}" sibTransId="{EF577BBC-C0D9-489C-9EFF-B700E3C5B791}"/>
    <dgm:cxn modelId="{B1F49464-F16F-4B55-8093-77FB97C94CA2}" srcId="{0321F230-CD88-48F8-9E58-68A0F21E1718}" destId="{C309440D-65C1-4597-9204-74F46BB99E38}" srcOrd="0" destOrd="0" parTransId="{300B7964-C52B-4FF9-A417-6CD466FD9584}" sibTransId="{E73F16EC-7FA3-40F4-97E4-FDD7B69F77FD}"/>
    <dgm:cxn modelId="{74309265-14C4-49C4-95E9-14314271BC10}" type="presOf" srcId="{F1DBCAF3-24FC-43A5-9914-1784AECA6D9E}" destId="{29D3E356-F11E-4FC2-90C4-CD57FBB6F179}" srcOrd="1" destOrd="0" presId="urn:microsoft.com/office/officeart/2005/8/layout/venn1"/>
    <dgm:cxn modelId="{65AAF08A-BADB-4794-8EAF-18ECB2289308}" type="presOf" srcId="{488CF154-88B2-423C-806B-2C36816C827C}" destId="{5389427F-905F-4A46-9BEC-25DD19512EFC}" srcOrd="1" destOrd="0" presId="urn:microsoft.com/office/officeart/2005/8/layout/venn1"/>
    <dgm:cxn modelId="{6841FB8B-B201-42B5-A09A-32B43CDED0A1}" srcId="{0321F230-CD88-48F8-9E58-68A0F21E1718}" destId="{F1DBCAF3-24FC-43A5-9914-1784AECA6D9E}" srcOrd="3" destOrd="0" parTransId="{EACA9A12-7D1A-4753-BDD2-ED18824EBE97}" sibTransId="{5393D494-6C73-4AA8-A784-9F1CFF02F4EA}"/>
    <dgm:cxn modelId="{7AB66F92-2897-4D82-B89A-FC804F9267D8}" type="presOf" srcId="{F1DBCAF3-24FC-43A5-9914-1784AECA6D9E}" destId="{91120E09-CC44-46C1-B8F2-55F4520FF55A}" srcOrd="0" destOrd="0" presId="urn:microsoft.com/office/officeart/2005/8/layout/venn1"/>
    <dgm:cxn modelId="{12AF9893-5651-443B-8400-15F4A5D1173E}" type="presOf" srcId="{488CF154-88B2-423C-806B-2C36816C827C}" destId="{C66FCCB2-659F-4E25-80DE-4054FF67DB97}" srcOrd="0" destOrd="0" presId="urn:microsoft.com/office/officeart/2005/8/layout/venn1"/>
    <dgm:cxn modelId="{8A928DB2-517D-4E9E-BBEA-0E08C09FDFB2}" type="presOf" srcId="{1E96C253-D917-4FB5-83BC-ED96D325466E}" destId="{C9532CFC-5460-4221-9215-4D15CFE7F695}" srcOrd="1" destOrd="0" presId="urn:microsoft.com/office/officeart/2005/8/layout/venn1"/>
    <dgm:cxn modelId="{B5DE5ECA-E28D-447F-8FBA-04371E1D0342}" srcId="{0321F230-CD88-48F8-9E58-68A0F21E1718}" destId="{488CF154-88B2-423C-806B-2C36816C827C}" srcOrd="2" destOrd="0" parTransId="{A4DE25AA-94DA-4777-B8EB-920E30E49842}" sibTransId="{B5492585-76E1-41F6-BC32-9DEF7D64CC0D}"/>
    <dgm:cxn modelId="{FD5D72E1-1DF5-4EE8-86E6-726D532AA695}" type="presOf" srcId="{1E96C253-D917-4FB5-83BC-ED96D325466E}" destId="{4DD40995-9BA6-425D-A616-1C7BADB50A8C}" srcOrd="0" destOrd="0" presId="urn:microsoft.com/office/officeart/2005/8/layout/venn1"/>
    <dgm:cxn modelId="{F846FAE2-A01D-4A68-8EF3-ABB58F106480}" type="presOf" srcId="{0321F230-CD88-48F8-9E58-68A0F21E1718}" destId="{E0CAB54E-8C1E-4378-9943-373CBBEBA974}" srcOrd="0" destOrd="0" presId="urn:microsoft.com/office/officeart/2005/8/layout/venn1"/>
    <dgm:cxn modelId="{D4B236FE-10AB-45B0-BF89-D6B872E283B5}" type="presOf" srcId="{C309440D-65C1-4597-9204-74F46BB99E38}" destId="{FFDFF2A7-496B-45C5-A8AA-134085288496}" srcOrd="0" destOrd="0" presId="urn:microsoft.com/office/officeart/2005/8/layout/venn1"/>
    <dgm:cxn modelId="{00B3FE35-4A15-45BF-A4BA-AE9B0A178A8C}" type="presParOf" srcId="{E0CAB54E-8C1E-4378-9943-373CBBEBA974}" destId="{FFDFF2A7-496B-45C5-A8AA-134085288496}" srcOrd="0" destOrd="0" presId="urn:microsoft.com/office/officeart/2005/8/layout/venn1"/>
    <dgm:cxn modelId="{E80341B4-4CB7-4DB8-A057-C94A1B18D143}" type="presParOf" srcId="{E0CAB54E-8C1E-4378-9943-373CBBEBA974}" destId="{3AB563CA-73D0-4882-AEC1-C6F8EAC272D8}" srcOrd="1" destOrd="0" presId="urn:microsoft.com/office/officeart/2005/8/layout/venn1"/>
    <dgm:cxn modelId="{A4822B65-2E87-42E0-AEA7-7574AABB6936}" type="presParOf" srcId="{E0CAB54E-8C1E-4378-9943-373CBBEBA974}" destId="{4DD40995-9BA6-425D-A616-1C7BADB50A8C}" srcOrd="2" destOrd="0" presId="urn:microsoft.com/office/officeart/2005/8/layout/venn1"/>
    <dgm:cxn modelId="{7B704D54-EEC6-4F31-85D2-5747A15609D9}" type="presParOf" srcId="{E0CAB54E-8C1E-4378-9943-373CBBEBA974}" destId="{C9532CFC-5460-4221-9215-4D15CFE7F695}" srcOrd="3" destOrd="0" presId="urn:microsoft.com/office/officeart/2005/8/layout/venn1"/>
    <dgm:cxn modelId="{2BF4C036-06D2-4537-8D88-937EF6CFB47F}" type="presParOf" srcId="{E0CAB54E-8C1E-4378-9943-373CBBEBA974}" destId="{C66FCCB2-659F-4E25-80DE-4054FF67DB97}" srcOrd="4" destOrd="0" presId="urn:microsoft.com/office/officeart/2005/8/layout/venn1"/>
    <dgm:cxn modelId="{53AD5D2A-6D69-4131-B93C-8E177376068A}" type="presParOf" srcId="{E0CAB54E-8C1E-4378-9943-373CBBEBA974}" destId="{5389427F-905F-4A46-9BEC-25DD19512EFC}" srcOrd="5" destOrd="0" presId="urn:microsoft.com/office/officeart/2005/8/layout/venn1"/>
    <dgm:cxn modelId="{3700F0E6-2E52-4F65-95AF-C9E7820AF958}" type="presParOf" srcId="{E0CAB54E-8C1E-4378-9943-373CBBEBA974}" destId="{91120E09-CC44-46C1-B8F2-55F4520FF55A}" srcOrd="6" destOrd="0" presId="urn:microsoft.com/office/officeart/2005/8/layout/venn1"/>
    <dgm:cxn modelId="{DE6B4959-521D-4AB6-9B6E-AF058640B929}" type="presParOf" srcId="{E0CAB54E-8C1E-4378-9943-373CBBEBA974}" destId="{29D3E356-F11E-4FC2-90C4-CD57FBB6F179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FF2A7-496B-45C5-A8AA-134085288496}">
      <dsp:nvSpPr>
        <dsp:cNvPr id="0" name=""/>
        <dsp:cNvSpPr/>
      </dsp:nvSpPr>
      <dsp:spPr>
        <a:xfrm>
          <a:off x="4051430" y="66028"/>
          <a:ext cx="3433465" cy="3433465"/>
        </a:xfrm>
        <a:prstGeom prst="ellipse">
          <a:avLst/>
        </a:prstGeom>
        <a:solidFill>
          <a:schemeClr val="bg2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bg1"/>
              </a:solidFill>
            </a:rPr>
            <a:t>Defining values</a:t>
          </a:r>
        </a:p>
      </dsp:txBody>
      <dsp:txXfrm>
        <a:off x="4447599" y="528225"/>
        <a:ext cx="2641127" cy="1089465"/>
      </dsp:txXfrm>
    </dsp:sp>
    <dsp:sp modelId="{4DD40995-9BA6-425D-A616-1C7BADB50A8C}">
      <dsp:nvSpPr>
        <dsp:cNvPr id="0" name=""/>
        <dsp:cNvSpPr/>
      </dsp:nvSpPr>
      <dsp:spPr>
        <a:xfrm>
          <a:off x="6402281" y="1615509"/>
          <a:ext cx="3433465" cy="3433465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1"/>
              </a:solidFill>
            </a:rPr>
            <a:t>Acceptance</a:t>
          </a:r>
        </a:p>
      </dsp:txBody>
      <dsp:txXfrm>
        <a:off x="8251071" y="2011678"/>
        <a:ext cx="1320563" cy="2641127"/>
      </dsp:txXfrm>
    </dsp:sp>
    <dsp:sp modelId="{C66FCCB2-659F-4E25-80DE-4054FF67DB97}">
      <dsp:nvSpPr>
        <dsp:cNvPr id="0" name=""/>
        <dsp:cNvSpPr/>
      </dsp:nvSpPr>
      <dsp:spPr>
        <a:xfrm>
          <a:off x="4051430" y="3103324"/>
          <a:ext cx="3433465" cy="3433465"/>
        </a:xfrm>
        <a:prstGeom prst="ellipse">
          <a:avLst/>
        </a:prstGeom>
        <a:solidFill>
          <a:schemeClr val="accent4">
            <a:lumMod val="7500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bg1"/>
              </a:solidFill>
            </a:rPr>
            <a:t>Be aware of the present moment </a:t>
          </a:r>
        </a:p>
      </dsp:txBody>
      <dsp:txXfrm>
        <a:off x="4447599" y="4985128"/>
        <a:ext cx="2641127" cy="1089465"/>
      </dsp:txXfrm>
    </dsp:sp>
    <dsp:sp modelId="{91120E09-CC44-46C1-B8F2-55F4520FF55A}">
      <dsp:nvSpPr>
        <dsp:cNvPr id="0" name=""/>
        <dsp:cNvSpPr/>
      </dsp:nvSpPr>
      <dsp:spPr>
        <a:xfrm>
          <a:off x="2542395" y="1632813"/>
          <a:ext cx="3433465" cy="3433465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bg1"/>
              </a:solidFill>
            </a:rPr>
            <a:t>Diffusion</a:t>
          </a:r>
          <a:r>
            <a:rPr lang="en-GB" sz="2400" kern="1200" dirty="0">
              <a:solidFill>
                <a:schemeClr val="tx1">
                  <a:lumMod val="75000"/>
                </a:schemeClr>
              </a:solidFill>
            </a:rPr>
            <a:t> </a:t>
          </a:r>
        </a:p>
      </dsp:txBody>
      <dsp:txXfrm>
        <a:off x="2806508" y="2028982"/>
        <a:ext cx="1320563" cy="2641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F3164-4756-4412-84BC-1A90CD37472A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1ECB-86DE-4136-B14D-46E2560416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270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112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536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When we’re</a:t>
            </a:r>
            <a:r>
              <a:rPr lang="en-GB" baseline="0" dirty="0"/>
              <a:t> in a space of acceptance – we open up – make room for uncomfortable feelings without trying to change them</a:t>
            </a:r>
            <a:endParaRPr lang="en-GB" dirty="0"/>
          </a:p>
          <a:p>
            <a:r>
              <a:rPr lang="en-GB" baseline="0" dirty="0"/>
              <a:t>Acceptance is important when were pursuing something that is important to us – uncomfortable feelings such as fear/ self doubt may arise</a:t>
            </a:r>
          </a:p>
          <a:p>
            <a:r>
              <a:rPr lang="en-GB" baseline="0" dirty="0"/>
              <a:t>By accepting these feelings we are no longer trying to change them and so we can continue doing what is important to us.</a:t>
            </a:r>
          </a:p>
          <a:p>
            <a:r>
              <a:rPr lang="en-GB" baseline="0" dirty="0"/>
              <a:t>The </a:t>
            </a:r>
            <a:r>
              <a:rPr lang="en-GB" baseline="0" dirty="0" err="1"/>
              <a:t>opp</a:t>
            </a:r>
            <a:r>
              <a:rPr lang="en-GB" baseline="0" dirty="0"/>
              <a:t> of avoidance where we avoid doing something because we don’t want to experience the thing that’s painful or uncomfortable.</a:t>
            </a:r>
          </a:p>
          <a:p>
            <a:endParaRPr lang="en-GB" baseline="0" dirty="0"/>
          </a:p>
          <a:p>
            <a:r>
              <a:rPr lang="en-GB" baseline="0" dirty="0"/>
              <a:t>Acceptance is a tool to be used to help cope with uncomfortable thoughts that are bound to arise when we choose to pursue something challenging that aligns with our values</a:t>
            </a:r>
          </a:p>
          <a:p>
            <a:endParaRPr lang="en-GB" baseline="0" dirty="0"/>
          </a:p>
          <a:p>
            <a:r>
              <a:rPr lang="en-GB" baseline="0" dirty="0"/>
              <a:t>I have never managed to control or eliminate painful or uncomfortable feelings – instead I let go of the struggle – accepting these feelings when they come.</a:t>
            </a:r>
          </a:p>
          <a:p>
            <a:endParaRPr lang="en-GB" baseline="0" dirty="0"/>
          </a:p>
          <a:p>
            <a:r>
              <a:rPr lang="en-GB" baseline="0" dirty="0"/>
              <a:t>Breathing techniques (naturally supported when running because you have too!), self compassion – helps.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112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By being aware of the process that generates thoughts and thinking </a:t>
            </a:r>
          </a:p>
          <a:p>
            <a:endParaRPr lang="en-GB" baseline="0" dirty="0"/>
          </a:p>
          <a:p>
            <a:r>
              <a:rPr lang="en-GB" baseline="0" dirty="0"/>
              <a:t>We usually see the world through our thoughts – we fuse with our thoughts – then we take our thoughts as a truth</a:t>
            </a:r>
          </a:p>
          <a:p>
            <a:endParaRPr lang="en-GB" baseline="0" dirty="0"/>
          </a:p>
          <a:p>
            <a:r>
              <a:rPr lang="en-GB" baseline="0" dirty="0"/>
              <a:t>When we are fused with our thoughts – we let our thoughts command our behaviour without bring aware of it  </a:t>
            </a:r>
          </a:p>
          <a:p>
            <a:endParaRPr lang="en-GB" baseline="0" dirty="0"/>
          </a:p>
          <a:p>
            <a:r>
              <a:rPr lang="en-GB" baseline="0" dirty="0"/>
              <a:t>the more we fuse with our thoughts – the more inflexible our behaviour becomes</a:t>
            </a:r>
          </a:p>
          <a:p>
            <a:endParaRPr lang="en-GB" baseline="0" dirty="0"/>
          </a:p>
          <a:p>
            <a:r>
              <a:rPr lang="en-GB" baseline="0" dirty="0"/>
              <a:t>Unhelpful – when we fuse with descriptions we assign to ourselves – I’m not a runner – I could never – my body wont…</a:t>
            </a:r>
          </a:p>
          <a:p>
            <a:endParaRPr lang="en-GB" baseline="0" dirty="0"/>
          </a:p>
          <a:p>
            <a:r>
              <a:rPr lang="en-GB" baseline="0" dirty="0"/>
              <a:t>I practised seeing my thoughts as a hypothesis rather than an objective fact </a:t>
            </a:r>
          </a:p>
          <a:p>
            <a:endParaRPr lang="en-GB" baseline="0" dirty="0"/>
          </a:p>
          <a:p>
            <a:r>
              <a:rPr lang="en-GB" baseline="0" dirty="0"/>
              <a:t>Observe the process of thinking – and take distance from our thoughts </a:t>
            </a:r>
          </a:p>
          <a:p>
            <a:endParaRPr lang="en-GB" baseline="0" dirty="0"/>
          </a:p>
          <a:p>
            <a:r>
              <a:rPr lang="en-GB" baseline="0" dirty="0"/>
              <a:t>Diffusion is related to acceptance because whilst we are diffusing from our thoughts - we are also accepting them.</a:t>
            </a:r>
          </a:p>
          <a:p>
            <a:endParaRPr lang="en-GB" baseline="0" dirty="0"/>
          </a:p>
          <a:p>
            <a:r>
              <a:rPr lang="en-GB" baseline="0" dirty="0"/>
              <a:t>Consider the function of the thoughts not the content of the thought – does this thought help me move towards a valued goal</a:t>
            </a:r>
          </a:p>
          <a:p>
            <a:endParaRPr lang="en-GB" baseline="0" dirty="0"/>
          </a:p>
          <a:p>
            <a:r>
              <a:rPr lang="en-GB" baseline="0" dirty="0"/>
              <a:t>It is a method by which we realise that we CAN ACT INDEPENDENTLY OF OUR THOUGHTS (I cant close my eyes and do it anyway – I cant run 70 miles)</a:t>
            </a:r>
          </a:p>
          <a:p>
            <a:endParaRPr lang="en-GB" baseline="0" dirty="0"/>
          </a:p>
          <a:p>
            <a:endParaRPr lang="en-GB" baseline="0" dirty="0"/>
          </a:p>
          <a:p>
            <a:endParaRPr lang="en-GB" baseline="0" dirty="0"/>
          </a:p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089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is the only time over which we have any</a:t>
            </a:r>
            <a:r>
              <a:rPr lang="en-GB" baseline="0" dirty="0"/>
              <a:t> power – it is the only moment we really have – the past and future only occur in our thoughts</a:t>
            </a:r>
          </a:p>
          <a:p>
            <a:endParaRPr lang="en-GB" baseline="0" dirty="0"/>
          </a:p>
          <a:p>
            <a:r>
              <a:rPr lang="en-GB" baseline="0" dirty="0"/>
              <a:t>Most humans find this really difficult – what we tend to do is get caught up with our thoughts and fuse with them </a:t>
            </a:r>
          </a:p>
          <a:p>
            <a:endParaRPr lang="en-GB" baseline="0" dirty="0"/>
          </a:p>
          <a:p>
            <a:r>
              <a:rPr lang="en-GB" baseline="0" dirty="0"/>
              <a:t>How am I right now – really focus on how I feel in THIS moment – mostly in this moment it was all ok </a:t>
            </a:r>
          </a:p>
          <a:p>
            <a:endParaRPr lang="en-GB" baseline="0" dirty="0"/>
          </a:p>
          <a:p>
            <a:r>
              <a:rPr lang="en-GB" baseline="0" dirty="0"/>
              <a:t>To do this well – let go of any judgements or evaluation – become purely observational</a:t>
            </a:r>
          </a:p>
          <a:p>
            <a:endParaRPr lang="en-GB" baseline="0" dirty="0"/>
          </a:p>
          <a:p>
            <a:r>
              <a:rPr lang="en-GB" baseline="0" dirty="0"/>
              <a:t>Can do this really easily – NOTICING something  (breath – landscape – bird song)</a:t>
            </a:r>
          </a:p>
          <a:p>
            <a:endParaRPr lang="en-GB" baseline="0" dirty="0"/>
          </a:p>
          <a:p>
            <a:r>
              <a:rPr lang="en-GB" baseline="0" dirty="0"/>
              <a:t>Acceptance – diffusion – being present = fosters cognitive flexibility – this enables us to understand that our thoughts and feelings do not need to control our 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428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Idea</a:t>
            </a:r>
            <a:r>
              <a:rPr lang="en-GB" baseline="0" dirty="0"/>
              <a:t> is – by accepting your feelings – diffusing from your thoughts and being present – this clears the path to behave from a values driven base </a:t>
            </a:r>
          </a:p>
          <a:p>
            <a:endParaRPr lang="en-GB" baseline="0" dirty="0"/>
          </a:p>
          <a:p>
            <a:r>
              <a:rPr lang="en-GB" baseline="0" dirty="0"/>
              <a:t>Considering my values plays a central part of my psychological preparation</a:t>
            </a:r>
          </a:p>
          <a:p>
            <a:endParaRPr lang="en-GB" baseline="0" dirty="0"/>
          </a:p>
          <a:p>
            <a:r>
              <a:rPr lang="en-GB" baseline="0" dirty="0"/>
              <a:t>Values – desired global qualities of ongoing action</a:t>
            </a:r>
          </a:p>
          <a:p>
            <a:endParaRPr lang="en-GB" baseline="0" dirty="0"/>
          </a:p>
          <a:p>
            <a:r>
              <a:rPr lang="en-GB" baseline="0" dirty="0"/>
              <a:t>Values are actions - things we can do (sharing – being adventurous – being brave – being a role model for my daughter – being healthy)</a:t>
            </a:r>
          </a:p>
          <a:p>
            <a:endParaRPr lang="en-GB" baseline="0" dirty="0"/>
          </a:p>
          <a:p>
            <a:r>
              <a:rPr lang="en-GB" baseline="0" dirty="0"/>
              <a:t>Values are about behaviour on an ongoing basis – goals defined in terms of time and space </a:t>
            </a:r>
          </a:p>
          <a:p>
            <a:endParaRPr lang="en-GB" baseline="0" dirty="0"/>
          </a:p>
          <a:p>
            <a:r>
              <a:rPr lang="en-GB" baseline="0" dirty="0"/>
              <a:t>Running the Bob graham is a goal – it is defined in terms of time and space - versus being brave or being a role model - which is something I can do anytime anywhere </a:t>
            </a:r>
          </a:p>
          <a:p>
            <a:endParaRPr lang="en-GB" baseline="0" dirty="0"/>
          </a:p>
          <a:p>
            <a:r>
              <a:rPr lang="en-GB" baseline="0" dirty="0"/>
              <a:t>No matter what the outcome of the goal – I can always live by my values </a:t>
            </a:r>
          </a:p>
          <a:p>
            <a:endParaRPr lang="en-GB" baseline="0" dirty="0"/>
          </a:p>
          <a:p>
            <a:r>
              <a:rPr lang="en-GB" baseline="0" dirty="0"/>
              <a:t>OUR GOALS AND ACTIONS ARE DETERMINED NOT BY Our thoughts and feelings which are always changing – but our values can functions as a compass showing us which direction to follow </a:t>
            </a:r>
          </a:p>
          <a:p>
            <a:endParaRPr lang="en-GB" baseline="0" dirty="0"/>
          </a:p>
          <a:p>
            <a:r>
              <a:rPr lang="en-GB" baseline="0" dirty="0"/>
              <a:t>Focussing on values rather than goals has several benefits:</a:t>
            </a:r>
          </a:p>
          <a:p>
            <a:r>
              <a:rPr lang="en-GB" baseline="0" dirty="0"/>
              <a:t>Values are in the here are now – goals lay in the future</a:t>
            </a:r>
          </a:p>
          <a:p>
            <a:r>
              <a:rPr lang="en-GB" baseline="0" dirty="0"/>
              <a:t>We can always act according to our values – we must wait to achieve a goal</a:t>
            </a:r>
          </a:p>
          <a:p>
            <a:r>
              <a:rPr lang="en-GB" baseline="0" dirty="0"/>
              <a:t>Values are something we can control – at any moment we can act according to our values</a:t>
            </a:r>
          </a:p>
          <a:p>
            <a:r>
              <a:rPr lang="en-GB" baseline="0" dirty="0"/>
              <a:t>Goals may or may not be achieved – and this is not entirely in our control</a:t>
            </a:r>
          </a:p>
          <a:p>
            <a:endParaRPr lang="en-GB" baseline="0" dirty="0"/>
          </a:p>
          <a:p>
            <a:r>
              <a:rPr lang="en-GB" baseline="0" dirty="0"/>
              <a:t>Values are available to us at anytime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20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Committing</a:t>
            </a:r>
            <a:r>
              <a:rPr lang="en-GB" baseline="0" dirty="0"/>
              <a:t>  - often involves saying it aloud – publically stating your intent -  making a plan – being organised – making space in the rest of your life.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233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976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1ECB-86DE-4136-B14D-46E2560416D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44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154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97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1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49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46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372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32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03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36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83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528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739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178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691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42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995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7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FCEE6D2-9D66-4A3E-A49B-98B26BEDF984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7396D5F-79B6-4324-8C41-F1FA63CD28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62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377985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Acceptance and commitment 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@</a:t>
            </a:r>
            <a:r>
              <a:rPr lang="en-GB" sz="2000" dirty="0" err="1">
                <a:solidFill>
                  <a:schemeClr val="bg1"/>
                </a:solidFill>
              </a:rPr>
              <a:t>rowanranner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br>
              <a:rPr lang="en-GB" sz="2000" dirty="0">
                <a:solidFill>
                  <a:schemeClr val="bg1"/>
                </a:solidFill>
              </a:rPr>
            </a:b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Elements taken from acceptance and commitment therapy (ACT).  Steven Hayes et al (2010).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4966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37723307"/>
              </p:ext>
            </p:extLst>
          </p:nvPr>
        </p:nvGraphicFramePr>
        <p:xfrm>
          <a:off x="159488" y="95693"/>
          <a:ext cx="11536326" cy="6602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791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14400" y="945397"/>
            <a:ext cx="3254644" cy="311515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Acceptance</a:t>
            </a:r>
          </a:p>
          <a:p>
            <a:pPr algn="ctr"/>
            <a:r>
              <a:rPr lang="en-GB" sz="2400" dirty="0"/>
              <a:t>of feelings 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726983" y="1208868"/>
            <a:ext cx="5966848" cy="4788976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Making space for uncomfortable thoughts and emotions without trying to change them</a:t>
            </a:r>
          </a:p>
        </p:txBody>
      </p:sp>
    </p:spTree>
    <p:extLst>
      <p:ext uri="{BB962C8B-B14F-4D97-AF65-F5344CB8AC3E}">
        <p14:creationId xmlns:p14="http://schemas.microsoft.com/office/powerpoint/2010/main" val="3542258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3559922"/>
          </a:xfrm>
        </p:spPr>
        <p:txBody>
          <a:bodyPr/>
          <a:lstStyle/>
          <a:p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14400" y="945397"/>
            <a:ext cx="3254644" cy="3115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Diffusion of thoughts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 bwMode="gray">
          <a:xfrm>
            <a:off x="4726983" y="1208868"/>
            <a:ext cx="5966848" cy="47889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dirty="0"/>
              <a:t>Notice… open up… let them be…</a:t>
            </a:r>
          </a:p>
        </p:txBody>
      </p:sp>
    </p:spTree>
    <p:extLst>
      <p:ext uri="{BB962C8B-B14F-4D97-AF65-F5344CB8AC3E}">
        <p14:creationId xmlns:p14="http://schemas.microsoft.com/office/powerpoint/2010/main" val="1367987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14400" y="945397"/>
            <a:ext cx="3254644" cy="3115159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Be aware of the present moment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 bwMode="gray">
          <a:xfrm>
            <a:off x="4726983" y="1208868"/>
            <a:ext cx="5966848" cy="4788976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dirty="0"/>
              <a:t>Be consciously aware of the present… and … engage with it</a:t>
            </a:r>
          </a:p>
        </p:txBody>
      </p:sp>
    </p:spTree>
    <p:extLst>
      <p:ext uri="{BB962C8B-B14F-4D97-AF65-F5344CB8AC3E}">
        <p14:creationId xmlns:p14="http://schemas.microsoft.com/office/powerpoint/2010/main" val="76708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14400" y="945397"/>
            <a:ext cx="3254644" cy="3115159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Defining values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 bwMode="gray">
          <a:xfrm>
            <a:off x="5184183" y="1181436"/>
            <a:ext cx="5966848" cy="478897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How we choose to act on an ongoing basis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616" y="4290147"/>
            <a:ext cx="1908997" cy="18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534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14400" y="945397"/>
            <a:ext cx="3254644" cy="311515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Committed action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 bwMode="gray">
          <a:xfrm>
            <a:off x="4726983" y="1219142"/>
            <a:ext cx="5966848" cy="47889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dirty="0"/>
              <a:t>Know our values and live by them… set specific goals or courses of action </a:t>
            </a:r>
          </a:p>
        </p:txBody>
      </p:sp>
    </p:spTree>
    <p:extLst>
      <p:ext uri="{BB962C8B-B14F-4D97-AF65-F5344CB8AC3E}">
        <p14:creationId xmlns:p14="http://schemas.microsoft.com/office/powerpoint/2010/main" val="1752831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8189" y="486957"/>
            <a:ext cx="8825658" cy="3953595"/>
          </a:xfrm>
        </p:spPr>
        <p:txBody>
          <a:bodyPr/>
          <a:lstStyle/>
          <a:p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054" y="1128924"/>
            <a:ext cx="8825658" cy="861420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KEY POINTS</a:t>
            </a:r>
          </a:p>
        </p:txBody>
      </p:sp>
      <p:sp>
        <p:nvSpPr>
          <p:cNvPr id="4" name="Oval 3"/>
          <p:cNvSpPr/>
          <p:nvPr/>
        </p:nvSpPr>
        <p:spPr>
          <a:xfrm>
            <a:off x="487693" y="2498476"/>
            <a:ext cx="3782290" cy="3662311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Practice what if feels like to be only in this moment</a:t>
            </a: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endParaRPr lang="en-GB" sz="2800" dirty="0"/>
          </a:p>
        </p:txBody>
      </p:sp>
      <p:sp>
        <p:nvSpPr>
          <p:cNvPr id="5" name="Oval 4"/>
          <p:cNvSpPr/>
          <p:nvPr/>
        </p:nvSpPr>
        <p:spPr>
          <a:xfrm>
            <a:off x="7155826" y="491524"/>
            <a:ext cx="3646732" cy="3585005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Differentiate goals from values</a:t>
            </a:r>
            <a:endParaRPr lang="en-GB" sz="2800" dirty="0"/>
          </a:p>
        </p:txBody>
      </p:sp>
      <p:sp>
        <p:nvSpPr>
          <p:cNvPr id="7" name="Oval 6"/>
          <p:cNvSpPr/>
          <p:nvPr/>
        </p:nvSpPr>
        <p:spPr>
          <a:xfrm>
            <a:off x="4666072" y="3106368"/>
            <a:ext cx="3893127" cy="372332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bg1"/>
                </a:solidFill>
              </a:rPr>
              <a:t>Get really fit!</a:t>
            </a:r>
            <a:endParaRPr lang="en-GB" sz="4800" dirty="0"/>
          </a:p>
        </p:txBody>
      </p:sp>
      <p:sp>
        <p:nvSpPr>
          <p:cNvPr id="8" name="Oval 7"/>
          <p:cNvSpPr/>
          <p:nvPr/>
        </p:nvSpPr>
        <p:spPr>
          <a:xfrm>
            <a:off x="3588950" y="556399"/>
            <a:ext cx="3782290" cy="3662311"/>
          </a:xfrm>
          <a:prstGeom prst="ellipse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Prioritise sleep – do lots of it!</a:t>
            </a:r>
            <a:br>
              <a:rPr lang="en-GB" sz="2800" dirty="0">
                <a:solidFill>
                  <a:schemeClr val="bg1"/>
                </a:solidFill>
              </a:rPr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021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7" grpId="1" animBg="1"/>
      <p:bldP spid="7" grpId="2" animBg="1"/>
      <p:bldP spid="7" grpId="3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972570"/>
            <a:ext cx="8825658" cy="2677648"/>
          </a:xfrm>
        </p:spPr>
        <p:txBody>
          <a:bodyPr/>
          <a:lstStyle/>
          <a:p>
            <a:r>
              <a:rPr lang="en-GB" sz="4000" dirty="0">
                <a:solidFill>
                  <a:schemeClr val="bg1"/>
                </a:solidFill>
              </a:rPr>
              <a:t>Elements taken from acceptance and commitment therapy (ACT).  Steven Hayes et al (2010).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1660108"/>
            <a:ext cx="8825658" cy="861420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548568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1">
      <a:dk1>
        <a:srgbClr val="E2BDCA"/>
      </a:dk1>
      <a:lt1>
        <a:sysClr val="window" lastClr="FFFFFF"/>
      </a:lt1>
      <a:dk2>
        <a:srgbClr val="BB9AD3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5CAE8C45C54749834755E2B541FE96" ma:contentTypeVersion="14" ma:contentTypeDescription="Create a new document." ma:contentTypeScope="" ma:versionID="3f9830065a9f63e273341db8aa2823f2">
  <xsd:schema xmlns:xsd="http://www.w3.org/2001/XMLSchema" xmlns:xs="http://www.w3.org/2001/XMLSchema" xmlns:p="http://schemas.microsoft.com/office/2006/metadata/properties" xmlns:ns3="d7bc2f6e-4ec2-40d9-beb7-95167c0a1d60" xmlns:ns4="ef10853d-cf6f-4f31-9074-e67ebddfcaec" targetNamespace="http://schemas.microsoft.com/office/2006/metadata/properties" ma:root="true" ma:fieldsID="7dddf31ff53f15d584da4cf591d0c26e" ns3:_="" ns4:_="">
    <xsd:import namespace="d7bc2f6e-4ec2-40d9-beb7-95167c0a1d60"/>
    <xsd:import namespace="ef10853d-cf6f-4f31-9074-e67ebddfcae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bc2f6e-4ec2-40d9-beb7-95167c0a1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0853d-cf6f-4f31-9074-e67ebddfcae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C6FC42-D54F-4BED-A98F-CCF4207C65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bc2f6e-4ec2-40d9-beb7-95167c0a1d60"/>
    <ds:schemaRef ds:uri="ef10853d-cf6f-4f31-9074-e67ebddfca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B90CC0-3235-41AF-B569-C4AC33909D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8D9B25-B1F8-41DD-A369-207A87201F79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ef10853d-cf6f-4f31-9074-e67ebddfcaec"/>
    <ds:schemaRef ds:uri="http://purl.org/dc/elements/1.1/"/>
    <ds:schemaRef ds:uri="d7bc2f6e-4ec2-40d9-beb7-95167c0a1d60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950</Words>
  <Application>Microsoft Office PowerPoint</Application>
  <PresentationFormat>Widescreen</PresentationFormat>
  <Paragraphs>100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 Boardroom</vt:lpstr>
      <vt:lpstr>Acceptance and commitment   @rowanranner   Elements taken from acceptance and commitment therapy (ACT).  Steven Hayes et al (2010).</vt:lpstr>
      <vt:lpstr>PowerPoint Presentation</vt:lpstr>
      <vt:lpstr>Making space for uncomfortable thoughts and emotions without trying to change them</vt:lpstr>
      <vt:lpstr>  </vt:lpstr>
      <vt:lpstr>PowerPoint Presentation</vt:lpstr>
      <vt:lpstr>PowerPoint Presentation</vt:lpstr>
      <vt:lpstr>PowerPoint Presentation</vt:lpstr>
      <vt:lpstr>  </vt:lpstr>
      <vt:lpstr>Elements taken from acceptance and commitment therapy (ACT).  Steven Hayes et al (2010).</vt:lpstr>
    </vt:vector>
  </TitlesOfParts>
  <Company>North Cumbria Integrated Care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 Rowan (RNN) North Cumbria Integrated Care NHS FT</dc:creator>
  <cp:lastModifiedBy>Wadsworth, Kirk</cp:lastModifiedBy>
  <cp:revision>19</cp:revision>
  <dcterms:created xsi:type="dcterms:W3CDTF">2022-11-15T22:59:55Z</dcterms:created>
  <dcterms:modified xsi:type="dcterms:W3CDTF">2022-11-18T08:50:53Z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0x010100C95CAE8C45C54749834755E2B541FE96</vt:lpwstr>
  </property>
</Properties>
</file>